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831" r:id="rId2"/>
    <p:sldId id="293" r:id="rId3"/>
    <p:sldId id="2857" r:id="rId4"/>
    <p:sldId id="2858" r:id="rId5"/>
    <p:sldId id="2859" r:id="rId6"/>
    <p:sldId id="2860" r:id="rId7"/>
    <p:sldId id="2861" r:id="rId8"/>
    <p:sldId id="2862" r:id="rId9"/>
    <p:sldId id="2863" r:id="rId10"/>
  </p:sldIdLst>
  <p:sldSz cx="9144000" cy="5143500" type="screen16x9"/>
  <p:notesSz cx="9777413" cy="6646863"/>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92" userDrawn="1">
          <p15:clr>
            <a:srgbClr val="A4A3A4"/>
          </p15:clr>
        </p15:guide>
        <p15:guide id="2" orient="horz" pos="1048" userDrawn="1">
          <p15:clr>
            <a:srgbClr val="A4A3A4"/>
          </p15:clr>
        </p15:guide>
        <p15:guide id="3" orient="horz" pos="410" userDrawn="1">
          <p15:clr>
            <a:srgbClr val="A4A3A4"/>
          </p15:clr>
        </p15:guide>
        <p15:guide id="4" orient="horz" pos="2314" userDrawn="1">
          <p15:clr>
            <a:srgbClr val="A4A3A4"/>
          </p15:clr>
        </p15:guide>
        <p15:guide id="5" orient="horz" pos="2832" userDrawn="1">
          <p15:clr>
            <a:srgbClr val="A4A3A4"/>
          </p15:clr>
        </p15:guide>
        <p15:guide id="6" orient="horz" pos="670" userDrawn="1">
          <p15:clr>
            <a:srgbClr val="A4A3A4"/>
          </p15:clr>
        </p15:guide>
        <p15:guide id="7" orient="horz" pos="1790" userDrawn="1">
          <p15:clr>
            <a:srgbClr val="A4A3A4"/>
          </p15:clr>
        </p15:guide>
        <p15:guide id="8" pos="2923" userDrawn="1">
          <p15:clr>
            <a:srgbClr val="A4A3A4"/>
          </p15:clr>
        </p15:guide>
        <p15:guide id="9" pos="5690" userDrawn="1">
          <p15:clr>
            <a:srgbClr val="A4A3A4"/>
          </p15:clr>
        </p15:guide>
        <p15:guide id="10" pos="3067" userDrawn="1">
          <p15:clr>
            <a:srgbClr val="A4A3A4"/>
          </p15:clr>
        </p15:guide>
        <p15:guide id="11" pos="332" userDrawn="1">
          <p15:clr>
            <a:srgbClr val="A4A3A4"/>
          </p15:clr>
        </p15:guide>
        <p15:guide id="12" pos="2302" userDrawn="1">
          <p15:clr>
            <a:srgbClr val="A4A3A4"/>
          </p15:clr>
        </p15:guide>
      </p15:sldGuideLst>
    </p:ext>
    <p:ext uri="{2D200454-40CA-4A62-9FC3-DE9A4176ACB9}">
      <p15:notesGuideLst xmlns:p15="http://schemas.microsoft.com/office/powerpoint/2012/main">
        <p15:guide id="1" orient="horz" pos="1991">
          <p15:clr>
            <a:srgbClr val="A4A3A4"/>
          </p15:clr>
        </p15:guide>
        <p15:guide id="2" pos="312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C" initials="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1414"/>
    <a:srgbClr val="1212D0"/>
    <a:srgbClr val="FF0000"/>
    <a:srgbClr val="00B050"/>
    <a:srgbClr val="FFB500"/>
    <a:srgbClr val="7A7A7A"/>
    <a:srgbClr val="B3B3B3"/>
    <a:srgbClr val="F3F3F3"/>
    <a:srgbClr val="8BAA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6074" autoAdjust="0"/>
  </p:normalViewPr>
  <p:slideViewPr>
    <p:cSldViewPr snapToGrid="0" showGuides="1">
      <p:cViewPr varScale="1">
        <p:scale>
          <a:sx n="87" d="100"/>
          <a:sy n="87" d="100"/>
        </p:scale>
        <p:origin x="504" y="60"/>
      </p:cViewPr>
      <p:guideLst>
        <p:guide orient="horz" pos="1492"/>
        <p:guide orient="horz" pos="1048"/>
        <p:guide orient="horz" pos="410"/>
        <p:guide orient="horz" pos="2314"/>
        <p:guide orient="horz" pos="2832"/>
        <p:guide orient="horz" pos="670"/>
        <p:guide orient="horz" pos="1790"/>
        <p:guide pos="2923"/>
        <p:guide pos="5690"/>
        <p:guide pos="3067"/>
        <p:guide pos="332"/>
        <p:guide pos="2302"/>
      </p:guideLst>
    </p:cSldViewPr>
  </p:slideViewPr>
  <p:notesTextViewPr>
    <p:cViewPr>
      <p:scale>
        <a:sx n="3" d="2"/>
        <a:sy n="3" d="2"/>
      </p:scale>
      <p:origin x="0" y="0"/>
    </p:cViewPr>
  </p:notesTextViewPr>
  <p:sorterViewPr>
    <p:cViewPr>
      <p:scale>
        <a:sx n="201" d="100"/>
        <a:sy n="201" d="100"/>
      </p:scale>
      <p:origin x="0" y="1808"/>
    </p:cViewPr>
  </p:sorterViewPr>
  <p:notesViewPr>
    <p:cSldViewPr snapToGrid="0" snapToObjects="1">
      <p:cViewPr varScale="1">
        <p:scale>
          <a:sx n="65" d="100"/>
          <a:sy n="65" d="100"/>
        </p:scale>
        <p:origin x="1860" y="52"/>
      </p:cViewPr>
      <p:guideLst>
        <p:guide orient="horz" pos="1991"/>
        <p:guide pos="312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38271" y="0"/>
            <a:ext cx="4236879" cy="332343"/>
          </a:xfrm>
          <a:prstGeom prst="rect">
            <a:avLst/>
          </a:prstGeom>
        </p:spPr>
        <p:txBody>
          <a:bodyPr vert="horz" lIns="91440" tIns="45720" rIns="91440" bIns="45720" rtlCol="0"/>
          <a:lstStyle>
            <a:lvl1pPr algn="r">
              <a:defRPr sz="1200"/>
            </a:lvl1pPr>
          </a:lstStyle>
          <a:p>
            <a:fld id="{E99333BE-0D34-4F62-BD6E-2C3B14663373}" type="datetimeFigureOut">
              <a:rPr lang="en-US" smtClean="0"/>
              <a:t>11/11/2025</a:t>
            </a:fld>
            <a:endParaRPr lang="en-US"/>
          </a:p>
        </p:txBody>
      </p:sp>
      <p:sp>
        <p:nvSpPr>
          <p:cNvPr id="4" name="Footer Placeholder 3"/>
          <p:cNvSpPr>
            <a:spLocks noGrp="1"/>
          </p:cNvSpPr>
          <p:nvPr>
            <p:ph type="ftr" sz="quarter" idx="2"/>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38271" y="6313367"/>
            <a:ext cx="4236879" cy="332343"/>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38271" y="0"/>
            <a:ext cx="4236879" cy="332343"/>
          </a:xfrm>
          <a:prstGeom prst="rect">
            <a:avLst/>
          </a:prstGeom>
        </p:spPr>
        <p:txBody>
          <a:bodyPr vert="horz" lIns="91440" tIns="45720" rIns="91440" bIns="45720" rtlCol="0"/>
          <a:lstStyle>
            <a:lvl1pPr algn="r">
              <a:defRPr sz="1200"/>
            </a:lvl1pPr>
          </a:lstStyle>
          <a:p>
            <a:fld id="{4A2D1F94-724F-43BD-B41B-43157E9B4550}" type="datetimeFigureOut">
              <a:rPr lang="en-US" smtClean="0"/>
              <a:t>11/11/2025</a:t>
            </a:fld>
            <a:endParaRPr lang="en-US"/>
          </a:p>
        </p:txBody>
      </p:sp>
      <p:sp>
        <p:nvSpPr>
          <p:cNvPr id="4" name="Slide Image Placeholder 3"/>
          <p:cNvSpPr>
            <a:spLocks noGrp="1" noRot="1" noChangeAspect="1"/>
          </p:cNvSpPr>
          <p:nvPr>
            <p:ph type="sldImg" idx="2"/>
          </p:nvPr>
        </p:nvSpPr>
        <p:spPr>
          <a:xfrm>
            <a:off x="2673350" y="498475"/>
            <a:ext cx="4430713" cy="2492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7742" y="3157260"/>
            <a:ext cx="7821930" cy="29910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38271" y="6313367"/>
            <a:ext cx="4236879" cy="332343"/>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28038121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45538"/>
            <a:ext cx="7547101" cy="406395"/>
          </a:xfrm>
        </p:spPr>
        <p:txBody>
          <a:bodyPr/>
          <a:lstStyle>
            <a:lvl1pPr>
              <a:defRPr>
                <a:latin typeface="Calibri" panose="020F050202020403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04800" y="843281"/>
            <a:ext cx="8729147" cy="3870006"/>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userDrawn="1"/>
        </p:nvGraphicFramePr>
        <p:xfrm>
          <a:off x="0" y="-20241"/>
          <a:ext cx="9144000" cy="827485"/>
        </p:xfrm>
        <a:graphic>
          <a:graphicData uri="http://schemas.openxmlformats.org/presentationml/2006/ole">
            <mc:AlternateContent xmlns:mc="http://schemas.openxmlformats.org/markup-compatibility/2006">
              <mc:Choice xmlns:v="urn:schemas-microsoft-com:vml" Requires="v">
                <p:oleObj spid="_x0000_s1035" name="Visio" r:id="rId3" imgW="9550400" imgH="1168400" progId="Visio.Drawing.11">
                  <p:embed/>
                </p:oleObj>
              </mc:Choice>
              <mc:Fallback>
                <p:oleObj name="Visio" r:id="rId3" imgW="9550400" imgH="1168400" progId="Visio.Drawing.11">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41"/>
                        <a:ext cx="9144000" cy="82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3"/>
          <p:cNvSpPr txBox="1">
            <a:spLocks noChangeArrowheads="1"/>
          </p:cNvSpPr>
          <p:nvPr userDrawn="1"/>
        </p:nvSpPr>
        <p:spPr bwMode="auto">
          <a:xfrm>
            <a:off x="1319213" y="4980385"/>
            <a:ext cx="1182370" cy="183515"/>
          </a:xfrm>
          <a:prstGeom prst="rect">
            <a:avLst/>
          </a:prstGeom>
          <a:noFill/>
          <a:ln>
            <a:noFill/>
          </a:ln>
          <a:effectLst/>
        </p:spPr>
        <p:txBody>
          <a:bodyPr wrap="none">
            <a:spAutoFit/>
          </a:bodyPr>
          <a:lstStyle>
            <a:lvl1pPr>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1pPr>
            <a:lvl2pPr marL="742950" indent="-28575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2pPr>
            <a:lvl3pPr marL="11430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3pPr>
            <a:lvl4pPr marL="16002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4pPr>
            <a:lvl5pPr marL="20574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5pPr>
            <a:lvl6pPr marL="25146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6pPr>
            <a:lvl7pPr marL="29718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7pPr>
            <a:lvl8pPr marL="34290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8pPr>
            <a:lvl9pPr marL="38862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9pPr>
          </a:lstStyle>
          <a:p>
            <a:pPr eaLnBrk="1" hangingPunct="1">
              <a:spcBef>
                <a:spcPct val="0"/>
              </a:spcBef>
              <a:spcAft>
                <a:spcPct val="0"/>
              </a:spcAft>
              <a:buClrTx/>
              <a:buSzTx/>
              <a:buFontTx/>
              <a:buNone/>
              <a:defRPr/>
            </a:pPr>
            <a:r>
              <a:rPr lang="en-US" altLang="zh-CN" sz="600" b="0" i="0" u="none" dirty="0" err="1">
                <a:solidFill>
                  <a:schemeClr val="tx1"/>
                </a:solidFill>
                <a:ea typeface="宋体" panose="02010600030101010101" pitchFamily="2" charset="-122"/>
                <a:cs typeface="Arial" panose="020B0604020202020204" pitchFamily="34" charset="0"/>
              </a:rPr>
              <a:t>Dr</a:t>
            </a:r>
            <a:r>
              <a:rPr lang="en-US" altLang="zh-CN" sz="600" b="0" i="0" u="none" dirty="0">
                <a:solidFill>
                  <a:schemeClr val="tx1"/>
                </a:solidFill>
                <a:ea typeface="宋体" panose="02010600030101010101" pitchFamily="2" charset="-122"/>
                <a:cs typeface="Arial" panose="020B0604020202020204" pitchFamily="34" charset="0"/>
              </a:rPr>
              <a:t> Leo Chen, leo.chen@ieee.org</a:t>
            </a:r>
          </a:p>
        </p:txBody>
      </p:sp>
      <p:sp>
        <p:nvSpPr>
          <p:cNvPr id="5" name="内容占位符 4"/>
          <p:cNvSpPr>
            <a:spLocks noGrp="1"/>
          </p:cNvSpPr>
          <p:nvPr>
            <p:ph hasCustomPrompt="1"/>
          </p:nvPr>
        </p:nvSpPr>
        <p:spPr>
          <a:xfrm>
            <a:off x="914400" y="0"/>
            <a:ext cx="7732713" cy="4629150"/>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10" advTm="60000">
        <p:fade/>
      </p:transition>
    </mc:Choice>
    <mc:Fallback xmlns="">
      <p:transition advTm="6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Calibri" panose="020F0502020204030204" pitchFamily="34" charset="0"/>
              </a:defRPr>
            </a:lvl1pPr>
          </a:lstStyle>
          <a:p>
            <a:r>
              <a:rPr lang="zh-CN" altLang="en-US"/>
              <a:t>单击此处编辑母版标题样式</a:t>
            </a:r>
          </a:p>
        </p:txBody>
      </p:sp>
      <p:sp>
        <p:nvSpPr>
          <p:cNvPr id="3" name="内容占位符 2"/>
          <p:cNvSpPr>
            <a:spLocks noGrp="1"/>
          </p:cNvSpPr>
          <p:nvPr>
            <p:ph sz="half" idx="1"/>
          </p:nvPr>
        </p:nvSpPr>
        <p:spPr>
          <a:xfrm>
            <a:off x="914400" y="1085850"/>
            <a:ext cx="3789363"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56163" y="1085850"/>
            <a:ext cx="3790950"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7047554" cy="40639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804347" y="843281"/>
            <a:ext cx="8229600" cy="387000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a:off x="0" y="717833"/>
            <a:ext cx="9144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anose="05000000000000000000" pitchFamily="2" charset="2"/>
        <a:buChar char="§"/>
        <a:defRPr sz="2000" kern="1200">
          <a:solidFill>
            <a:schemeClr val="tx1"/>
          </a:solidFill>
          <a:latin typeface="Calibri" panose="020F0502020204030204" pitchFamily="34" charset="0"/>
          <a:ea typeface="+mn-ea"/>
          <a:cs typeface="Calibri" panose="020F0502020204030204" pitchFamily="34" charset="0"/>
        </a:defRPr>
      </a:lvl1pPr>
      <a:lvl2pPr marL="6318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2pPr>
      <a:lvl3pPr marL="974725" indent="-174625" algn="l" defTabSz="228600" rtl="0" eaLnBrk="1" latinLnBrk="0" hangingPunct="1">
        <a:spcBef>
          <a:spcPts val="0"/>
        </a:spcBef>
        <a:spcAft>
          <a:spcPts val="600"/>
        </a:spcAft>
        <a:buClr>
          <a:srgbClr val="FF0000"/>
        </a:buClr>
        <a:buSzPct val="85000"/>
        <a:buFont typeface="Wingdings" panose="05000000000000000000"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14319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1828800" indent="-168275" algn="l" defTabSz="914400" rtl="0" eaLnBrk="1" latinLnBrk="0" hangingPunct="1">
        <a:spcBef>
          <a:spcPts val="0"/>
        </a:spcBef>
        <a:spcAft>
          <a:spcPts val="600"/>
        </a:spcAft>
        <a:buClr>
          <a:srgbClr val="FF0000"/>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7.emf"/><Relationship Id="rId5" Type="http://schemas.openxmlformats.org/officeDocument/2006/relationships/image" Target="../media/image7.png"/><Relationship Id="rId4"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8.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tags" Target="../tags/tag5.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9.emf"/><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0.emf"/><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tags" Target="../tags/tag11.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1.emf"/><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2.emf"/><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1.xml"/><Relationship Id="rId7" Type="http://schemas.openxmlformats.org/officeDocument/2006/relationships/tags" Target="../tags/tag20.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2.xml"/><Relationship Id="rId5" Type="http://schemas.openxmlformats.org/officeDocument/2006/relationships/tags" Target="../tags/tag23.xml"/><Relationship Id="rId10" Type="http://schemas.openxmlformats.org/officeDocument/2006/relationships/image" Target="../media/image14.emf"/><Relationship Id="rId4" Type="http://schemas.openxmlformats.org/officeDocument/2006/relationships/tags" Target="../tags/tag22.xml"/><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tags" Target="../tags/tag26.xml"/><Relationship Id="rId7" Type="http://schemas.openxmlformats.org/officeDocument/2006/relationships/image" Target="../media/image19.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5.xml"/><Relationship Id="rId5" Type="http://schemas.openxmlformats.org/officeDocument/2006/relationships/slideLayout" Target="../slideLayouts/slideLayout2.xml"/><Relationship Id="rId4"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4" descr="data-i4"/>
          <p:cNvPicPr>
            <a:picLocks noChangeAspect="1"/>
          </p:cNvPicPr>
          <p:nvPr/>
        </p:nvPicPr>
        <p:blipFill>
          <a:blip r:embed="rId2"/>
          <a:stretch>
            <a:fillRect/>
          </a:stretch>
        </p:blipFill>
        <p:spPr>
          <a:xfrm>
            <a:off x="777611" y="2763027"/>
            <a:ext cx="5452327" cy="2297025"/>
          </a:xfrm>
          <a:prstGeom prst="rect">
            <a:avLst/>
          </a:prstGeom>
          <a:noFill/>
          <a:ln w="9525">
            <a:noFill/>
          </a:ln>
        </p:spPr>
      </p:pic>
      <p:sp>
        <p:nvSpPr>
          <p:cNvPr id="2" name="Title 1"/>
          <p:cNvSpPr>
            <a:spLocks noGrp="1"/>
          </p:cNvSpPr>
          <p:nvPr>
            <p:ph type="ctrTitle"/>
          </p:nvPr>
        </p:nvSpPr>
        <p:spPr>
          <a:xfrm>
            <a:off x="210185" y="736376"/>
            <a:ext cx="8723630" cy="824230"/>
          </a:xfrm>
        </p:spPr>
        <p:txBody>
          <a:bodyPr/>
          <a:lstStyle/>
          <a:p>
            <a:pPr algn="ctr">
              <a:lnSpc>
                <a:spcPct val="100000"/>
              </a:lnSpc>
            </a:pPr>
            <a:r>
              <a:rPr lang="en-US" altLang="zh-CN" dirty="0"/>
              <a:t>MATLAB </a:t>
            </a:r>
            <a:r>
              <a:rPr lang="zh-CN" altLang="en-US" dirty="0"/>
              <a:t>基础实验手册</a:t>
            </a:r>
            <a:endParaRPr lang="en-US" altLang="zh-CN" dirty="0">
              <a:latin typeface="+mn-lt"/>
              <a:ea typeface="+mn-ea"/>
              <a:cs typeface="+mn-ea"/>
              <a:sym typeface="+mn-lt"/>
            </a:endParaRPr>
          </a:p>
        </p:txBody>
      </p:sp>
      <p:pic>
        <p:nvPicPr>
          <p:cNvPr id="8" name="Picture 7"/>
          <p:cNvPicPr>
            <a:picLocks noChangeAspect="1"/>
          </p:cNvPicPr>
          <p:nvPr/>
        </p:nvPicPr>
        <p:blipFill>
          <a:blip r:embed="rId3"/>
          <a:stretch>
            <a:fillRect/>
          </a:stretch>
        </p:blipFill>
        <p:spPr>
          <a:xfrm>
            <a:off x="6001532" y="2105295"/>
            <a:ext cx="2705735" cy="2029460"/>
          </a:xfrm>
          <a:prstGeom prst="rect">
            <a:avLst/>
          </a:prstGeom>
          <a:noFill/>
          <a:ln w="9525">
            <a:noFill/>
          </a:ln>
        </p:spPr>
      </p:pic>
      <p:sp>
        <p:nvSpPr>
          <p:cNvPr id="4" name="Rectangle 6"/>
          <p:cNvSpPr>
            <a:spLocks noGrp="1" noChangeArrowheads="1"/>
          </p:cNvSpPr>
          <p:nvPr/>
        </p:nvSpPr>
        <p:spPr>
          <a:xfrm>
            <a:off x="7231380" y="4786313"/>
            <a:ext cx="1905000" cy="342900"/>
          </a:xfrm>
        </p:spPr>
        <p:txBody>
          <a:bodyPr/>
          <a:lstStyle>
            <a:lvl1pPr algn="r">
              <a:defRPr sz="900"/>
            </a:lvl1pPr>
          </a:lstStyle>
          <a:p>
            <a:pPr>
              <a:defRPr/>
            </a:pPr>
            <a:fld id="{3209C3FB-4AD6-4B36-A2A7-63E869CCBCB1}" type="slidenum">
              <a:rPr lang="zh-CN" altLang="en-US">
                <a:cs typeface="+mn-ea"/>
                <a:sym typeface="+mn-lt"/>
              </a:rPr>
              <a:t>1</a:t>
            </a:fld>
            <a:endParaRPr lang="en-US" altLang="zh-CN">
              <a:cs typeface="+mn-ea"/>
              <a:sym typeface="+mn-lt"/>
            </a:endParaRPr>
          </a:p>
        </p:txBody>
      </p:sp>
      <p:pic>
        <p:nvPicPr>
          <p:cNvPr id="6" name="Picture 5"/>
          <p:cNvPicPr>
            <a:picLocks noChangeAspect="1"/>
          </p:cNvPicPr>
          <p:nvPr/>
        </p:nvPicPr>
        <p:blipFill>
          <a:blip r:embed="rId4"/>
          <a:stretch>
            <a:fillRect/>
          </a:stretch>
        </p:blipFill>
        <p:spPr>
          <a:xfrm>
            <a:off x="210185" y="3893185"/>
            <a:ext cx="1540510" cy="1143000"/>
          </a:xfrm>
          <a:prstGeom prst="rect">
            <a:avLst/>
          </a:prstGeom>
        </p:spPr>
      </p:pic>
      <p:pic>
        <p:nvPicPr>
          <p:cNvPr id="1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86995"/>
            <a:ext cx="1647825" cy="56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p:nvPr/>
        </p:nvSpPr>
        <p:spPr>
          <a:xfrm>
            <a:off x="5834278" y="4250578"/>
            <a:ext cx="3235070" cy="830997"/>
          </a:xfrm>
          <a:prstGeom prst="rect">
            <a:avLst/>
          </a:prstGeom>
        </p:spPr>
        <p:txBody>
          <a:bodyPr wrap="square">
            <a:spAutoFit/>
          </a:bodyPr>
          <a:lstStyle/>
          <a:p>
            <a:pPr algn="r"/>
            <a:r>
              <a:rPr lang="en-US" sz="2400" b="1" dirty="0" err="1">
                <a:cs typeface="+mn-ea"/>
                <a:sym typeface="+mn-lt"/>
              </a:rPr>
              <a:t>Dr</a:t>
            </a:r>
            <a:r>
              <a:rPr lang="en-US" sz="2400" b="1" dirty="0">
                <a:cs typeface="+mn-ea"/>
                <a:sym typeface="+mn-lt"/>
              </a:rPr>
              <a:t> Leo Chen</a:t>
            </a:r>
          </a:p>
          <a:p>
            <a:pPr algn="r"/>
            <a:r>
              <a:rPr lang="en-US" sz="2400" dirty="0" smtClean="0">
                <a:cs typeface="+mn-ea"/>
                <a:sym typeface="+mn-lt"/>
              </a:rPr>
              <a:t>leo.chen@ieee.org</a:t>
            </a:r>
            <a:endParaRPr lang="en-US" sz="2400" dirty="0">
              <a:cs typeface="+mn-ea"/>
              <a:sym typeface="+mn-lt"/>
            </a:endParaRPr>
          </a:p>
        </p:txBody>
      </p:sp>
      <p:pic>
        <p:nvPicPr>
          <p:cNvPr id="1025" name="Picture 1"/>
          <p:cNvPicPr>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4624388"/>
            <a:ext cx="1392238" cy="3381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sp>
        <p:nvSpPr>
          <p:cNvPr id="3" name="Title 1"/>
          <p:cNvSpPr txBox="1"/>
          <p:nvPr/>
        </p:nvSpPr>
        <p:spPr>
          <a:xfrm>
            <a:off x="513080" y="1936750"/>
            <a:ext cx="8254365" cy="44386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a:lstStyle>
          <a:p>
            <a:pPr algn="ctr">
              <a:lnSpc>
                <a:spcPct val="100000"/>
              </a:lnSpc>
            </a:pPr>
            <a:r>
              <a:rPr lang="zh-CN" altLang="en-US" dirty="0" smtClean="0">
                <a:solidFill>
                  <a:srgbClr val="C00000"/>
                </a:solidFill>
                <a:latin typeface="+mn-lt"/>
                <a:ea typeface="+mn-ea"/>
                <a:cs typeface="+mn-ea"/>
                <a:sym typeface="+mn-lt"/>
              </a:rPr>
              <a:t>第八章</a:t>
            </a:r>
            <a:r>
              <a:rPr lang="en-US" altLang="zh-CN" dirty="0" smtClean="0">
                <a:solidFill>
                  <a:srgbClr val="C00000"/>
                </a:solidFill>
                <a:latin typeface="+mn-lt"/>
                <a:ea typeface="+mn-ea"/>
                <a:cs typeface="+mn-ea"/>
                <a:sym typeface="+mn-lt"/>
              </a:rPr>
              <a:t>   </a:t>
            </a:r>
            <a:r>
              <a:rPr lang="zh-CN" altLang="en-US" b="0" dirty="0" smtClean="0"/>
              <a:t>图形</a:t>
            </a:r>
            <a:r>
              <a:rPr lang="zh-CN" altLang="en-US" b="0" dirty="0"/>
              <a:t>与数据可视化</a:t>
            </a:r>
            <a:endParaRPr lang="en-US" altLang="zh-CN"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GB" dirty="0">
                <a:latin typeface="+mn-lt"/>
                <a:ea typeface="+mn-ea"/>
                <a:cs typeface="+mn-ea"/>
                <a:sym typeface="+mn-lt"/>
              </a:rPr>
              <a:t>8</a:t>
            </a:r>
            <a:r>
              <a:rPr lang="en-GB" dirty="0">
                <a:latin typeface="+mn-lt"/>
                <a:ea typeface="+mn-ea"/>
                <a:cs typeface="+mn-ea"/>
                <a:sym typeface="+mn-lt"/>
              </a:rPr>
              <a:t>. 1 </a:t>
            </a:r>
            <a:r>
              <a:rPr lang="zh-CN" altLang="en-US" dirty="0">
                <a:latin typeface="+mn-lt"/>
                <a:ea typeface="+mn-ea"/>
                <a:cs typeface="+mn-ea"/>
                <a:sym typeface="+mn-lt"/>
              </a:rPr>
              <a:t>实验</a:t>
            </a:r>
            <a:endParaRPr lang="en-GB" dirty="0">
              <a:latin typeface="+mn-lt"/>
              <a:ea typeface="+mn-ea"/>
              <a:cs typeface="+mn-ea"/>
              <a:sym typeface="+mn-lt"/>
            </a:endParaRPr>
          </a:p>
        </p:txBody>
      </p:sp>
      <p:sp>
        <p:nvSpPr>
          <p:cNvPr id="3" name="文本框 2"/>
          <p:cNvSpPr txBox="1"/>
          <p:nvPr/>
        </p:nvSpPr>
        <p:spPr>
          <a:xfrm>
            <a:off x="669469" y="2599691"/>
            <a:ext cx="3594735" cy="2062103"/>
          </a:xfrm>
          <a:prstGeom prst="rect">
            <a:avLst/>
          </a:prstGeom>
          <a:solidFill>
            <a:schemeClr val="accent3">
              <a:lumMod val="60000"/>
              <a:lumOff val="40000"/>
            </a:schemeClr>
          </a:solidFill>
        </p:spPr>
        <p:txBody>
          <a:bodyPr wrap="square" rtlCol="0">
            <a:spAutoFit/>
          </a:bodyPr>
          <a:lstStyle/>
          <a:p>
            <a:r>
              <a:rPr lang="es-ES" sz="1600" b="0" i="0" dirty="0">
                <a:solidFill>
                  <a:srgbClr val="212121"/>
                </a:solidFill>
                <a:effectLst/>
                <a:latin typeface="Menlo"/>
              </a:rPr>
              <a:t>x = -10:0.1:10;</a:t>
            </a:r>
          </a:p>
          <a:p>
            <a:r>
              <a:rPr lang="es-ES" sz="1600" b="0" i="0" dirty="0">
                <a:solidFill>
                  <a:srgbClr val="212121"/>
                </a:solidFill>
                <a:effectLst/>
                <a:latin typeface="Menlo"/>
              </a:rPr>
              <a:t>y = 2*x.^2+5*x-6;</a:t>
            </a:r>
          </a:p>
          <a:p>
            <a:r>
              <a:rPr lang="es-ES" sz="1600" b="0" i="0" dirty="0" err="1">
                <a:solidFill>
                  <a:srgbClr val="212121"/>
                </a:solidFill>
                <a:effectLst/>
                <a:latin typeface="Menlo"/>
              </a:rPr>
              <a:t>plot</a:t>
            </a:r>
            <a:r>
              <a:rPr lang="es-ES" sz="1600" b="0" i="0" dirty="0">
                <a:solidFill>
                  <a:srgbClr val="212121"/>
                </a:solidFill>
                <a:effectLst/>
                <a:latin typeface="Menlo"/>
              </a:rPr>
              <a:t>(</a:t>
            </a:r>
            <a:r>
              <a:rPr lang="es-ES" sz="1600" b="0" i="0" dirty="0" err="1">
                <a:solidFill>
                  <a:srgbClr val="212121"/>
                </a:solidFill>
                <a:effectLst/>
                <a:latin typeface="Menlo"/>
              </a:rPr>
              <a:t>x,y</a:t>
            </a:r>
            <a:r>
              <a:rPr lang="es-ES" sz="1600" b="0" i="0" dirty="0">
                <a:solidFill>
                  <a:srgbClr val="212121"/>
                </a:solidFill>
                <a:effectLst/>
                <a:latin typeface="Menlo"/>
              </a:rPr>
              <a:t>);</a:t>
            </a:r>
          </a:p>
          <a:p>
            <a:r>
              <a:rPr lang="es-ES" sz="1600" b="0" i="0" dirty="0" err="1">
                <a:solidFill>
                  <a:srgbClr val="212121"/>
                </a:solidFill>
                <a:effectLst/>
                <a:latin typeface="Menlo"/>
              </a:rPr>
              <a:t>grid</a:t>
            </a:r>
            <a:r>
              <a:rPr lang="es-ES" sz="1600" b="0" i="0" dirty="0">
                <a:solidFill>
                  <a:srgbClr val="212121"/>
                </a:solidFill>
                <a:effectLst/>
                <a:latin typeface="Menlo"/>
              </a:rPr>
              <a:t> </a:t>
            </a:r>
            <a:r>
              <a:rPr lang="es-ES" sz="1600" b="0" i="0" u="none" strike="noStrike" dirty="0" err="1">
                <a:solidFill>
                  <a:srgbClr val="A709F5"/>
                </a:solidFill>
                <a:effectLst/>
                <a:latin typeface="Menlo"/>
              </a:rPr>
              <a:t>on</a:t>
            </a:r>
            <a:endParaRPr lang="es-ES" sz="1600" b="0" i="0" dirty="0">
              <a:solidFill>
                <a:srgbClr val="212121"/>
              </a:solidFill>
              <a:effectLst/>
              <a:latin typeface="Menlo"/>
            </a:endParaRPr>
          </a:p>
          <a:p>
            <a:r>
              <a:rPr lang="es-ES" sz="1600" b="0" i="0" dirty="0" err="1">
                <a:solidFill>
                  <a:srgbClr val="212121"/>
                </a:solidFill>
                <a:effectLst/>
                <a:latin typeface="Menlo"/>
              </a:rPr>
              <a:t>xlabel</a:t>
            </a:r>
            <a:r>
              <a:rPr lang="es-ES" sz="1600" b="0" i="0" dirty="0">
                <a:solidFill>
                  <a:srgbClr val="212121"/>
                </a:solidFill>
                <a:effectLst/>
                <a:latin typeface="Menlo"/>
              </a:rPr>
              <a:t>(</a:t>
            </a:r>
            <a:r>
              <a:rPr lang="es-ES" sz="1600" b="0" i="0" u="none" strike="noStrike" dirty="0">
                <a:solidFill>
                  <a:srgbClr val="A709F5"/>
                </a:solidFill>
                <a:effectLst/>
                <a:latin typeface="Menlo"/>
              </a:rPr>
              <a:t>"x"</a:t>
            </a:r>
            <a:r>
              <a:rPr lang="es-ES" sz="1600" b="0" i="0" dirty="0">
                <a:solidFill>
                  <a:srgbClr val="212121"/>
                </a:solidFill>
                <a:effectLst/>
                <a:latin typeface="Menlo"/>
              </a:rPr>
              <a:t>)</a:t>
            </a:r>
          </a:p>
          <a:p>
            <a:r>
              <a:rPr lang="es-ES" sz="1600" b="0" i="0" dirty="0" err="1">
                <a:solidFill>
                  <a:srgbClr val="212121"/>
                </a:solidFill>
                <a:effectLst/>
                <a:latin typeface="Menlo"/>
              </a:rPr>
              <a:t>ylabel</a:t>
            </a:r>
            <a:r>
              <a:rPr lang="es-ES" sz="1600" b="0" i="0" dirty="0">
                <a:solidFill>
                  <a:srgbClr val="212121"/>
                </a:solidFill>
                <a:effectLst/>
                <a:latin typeface="Menlo"/>
              </a:rPr>
              <a:t>(</a:t>
            </a:r>
            <a:r>
              <a:rPr lang="es-ES" sz="1600" b="0" i="0" u="none" strike="noStrike" dirty="0">
                <a:solidFill>
                  <a:srgbClr val="A709F5"/>
                </a:solidFill>
                <a:effectLst/>
                <a:latin typeface="Menlo"/>
              </a:rPr>
              <a:t>"y"</a:t>
            </a:r>
            <a:r>
              <a:rPr lang="es-ES" sz="1600" b="0" i="0" dirty="0">
                <a:solidFill>
                  <a:srgbClr val="212121"/>
                </a:solidFill>
                <a:effectLst/>
                <a:latin typeface="Menlo"/>
              </a:rPr>
              <a:t>)</a:t>
            </a:r>
          </a:p>
          <a:p>
            <a:r>
              <a:rPr lang="es-ES" sz="1600" b="0" i="0" dirty="0" err="1">
                <a:solidFill>
                  <a:srgbClr val="212121"/>
                </a:solidFill>
                <a:effectLst/>
                <a:latin typeface="Menlo"/>
              </a:rPr>
              <a:t>title</a:t>
            </a:r>
            <a:r>
              <a:rPr lang="es-ES" sz="1600" b="0" i="0" dirty="0">
                <a:solidFill>
                  <a:srgbClr val="212121"/>
                </a:solidFill>
                <a:effectLst/>
                <a:latin typeface="Menlo"/>
              </a:rPr>
              <a:t>(</a:t>
            </a:r>
            <a:r>
              <a:rPr lang="es-ES" sz="1600" b="0" i="0" u="none" strike="noStrike" dirty="0">
                <a:solidFill>
                  <a:srgbClr val="A709F5"/>
                </a:solidFill>
                <a:effectLst/>
                <a:latin typeface="Menlo"/>
              </a:rPr>
              <a:t>"curve y = 2x^2 + 5x−6"</a:t>
            </a:r>
            <a:r>
              <a:rPr lang="es-ES" sz="1600" b="0" i="0" dirty="0">
                <a:solidFill>
                  <a:srgbClr val="212121"/>
                </a:solidFill>
                <a:effectLst/>
                <a:latin typeface="Menlo"/>
              </a:rPr>
              <a:t>)</a:t>
            </a:r>
          </a:p>
          <a:p>
            <a:r>
              <a:rPr lang="es-ES" sz="1600" b="0" i="0" dirty="0">
                <a:solidFill>
                  <a:srgbClr val="212121"/>
                </a:solidFill>
                <a:effectLst/>
                <a:latin typeface="Menlo"/>
              </a:rPr>
              <a:t>axis([-12, 12, -20, 300])</a:t>
            </a:r>
          </a:p>
        </p:txBody>
      </p:sp>
      <p:sp>
        <p:nvSpPr>
          <p:cNvPr id="5" name="文本框 4"/>
          <p:cNvSpPr txBox="1"/>
          <p:nvPr>
            <p:custDataLst>
              <p:tags r:id="rId1"/>
            </p:custDataLst>
          </p:nvPr>
        </p:nvSpPr>
        <p:spPr>
          <a:xfrm>
            <a:off x="527825" y="864173"/>
            <a:ext cx="2236510" cy="338554"/>
          </a:xfrm>
          <a:prstGeom prst="rect">
            <a:avLst/>
          </a:prstGeom>
          <a:noFill/>
        </p:spPr>
        <p:txBody>
          <a:bodyPr wrap="none" rtlCol="0">
            <a:spAutoFit/>
          </a:bodyPr>
          <a:lstStyle/>
          <a:p>
            <a:r>
              <a:rPr lang="zh-CN" altLang="en-US" sz="1600" dirty="0"/>
              <a:t>目标：绘制二维曲线图</a:t>
            </a:r>
            <a:endParaRPr lang="en-US" altLang="zh-CN" sz="1600" dirty="0">
              <a:solidFill>
                <a:schemeClr val="tx2"/>
              </a:solidFill>
              <a:latin typeface="Times New Roman" panose="02020603050405020304" pitchFamily="18" charset="0"/>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8" name="文本框 7"/>
              <p:cNvSpPr txBox="1"/>
              <p:nvPr>
                <p:custDataLst>
                  <p:tags r:id="rId2"/>
                </p:custDataLst>
              </p:nvPr>
            </p:nvSpPr>
            <p:spPr>
              <a:xfrm>
                <a:off x="527825" y="1201358"/>
                <a:ext cx="8106410" cy="1648528"/>
              </a:xfrm>
              <a:prstGeom prst="rect">
                <a:avLst/>
              </a:prstGeom>
              <a:noFill/>
            </p:spPr>
            <p:txBody>
              <a:bodyPr wrap="square" rtlCol="0">
                <a:spAutoFit/>
              </a:bodyPr>
              <a:lstStyle/>
              <a:p>
                <a:pPr fontAlgn="base"/>
                <a:r>
                  <a:rPr lang="zh-CN" altLang="en-US" sz="1600" dirty="0" smtClean="0"/>
                  <a:t>内容</a:t>
                </a:r>
                <a:r>
                  <a:rPr lang="zh-CN" altLang="en-US" sz="1600" dirty="0"/>
                  <a:t>：绘制</a:t>
                </a:r>
                <a14:m>
                  <m:oMath xmlns:m="http://schemas.openxmlformats.org/officeDocument/2006/math">
                    <m:r>
                      <a:rPr lang="en-US" altLang="zh-CN" sz="1600" i="1" dirty="0">
                        <a:solidFill>
                          <a:schemeClr val="tx2"/>
                        </a:solidFill>
                        <a:latin typeface="Cambria Math" panose="02040503050406030204" charset="0"/>
                        <a:cs typeface="Cambria Math" panose="02040503050406030204" charset="0"/>
                      </a:rPr>
                      <m:t>𝑦</m:t>
                    </m:r>
                    <m:r>
                      <a:rPr lang="en-US" altLang="zh-CN" sz="1600" i="1" dirty="0">
                        <a:solidFill>
                          <a:schemeClr val="tx2"/>
                        </a:solidFill>
                        <a:latin typeface="Cambria Math" panose="02040503050406030204" charset="0"/>
                        <a:cs typeface="Cambria Math" panose="02040503050406030204" charset="0"/>
                      </a:rPr>
                      <m:t>=</m:t>
                    </m:r>
                    <m:r>
                      <a:rPr lang="en-US" altLang="zh-CN" sz="1600" i="1" dirty="0">
                        <a:solidFill>
                          <a:schemeClr val="tx2"/>
                        </a:solidFill>
                        <a:latin typeface="Cambria Math" panose="02040503050406030204" charset="0"/>
                        <a:cs typeface="Cambria Math" panose="02040503050406030204" charset="0"/>
                      </a:rPr>
                      <m:t>2</m:t>
                    </m:r>
                    <m:sSup>
                      <m:sSupPr>
                        <m:ctrlPr>
                          <a:rPr lang="en-US" altLang="zh-CN" sz="1600" i="1" dirty="0">
                            <a:solidFill>
                              <a:schemeClr val="tx2"/>
                            </a:solidFill>
                            <a:latin typeface="Cambria Math" panose="02040503050406030204" pitchFamily="18" charset="0"/>
                            <a:cs typeface="Cambria Math" panose="02040503050406030204" charset="0"/>
                          </a:rPr>
                        </m:ctrlPr>
                      </m:sSupPr>
                      <m:e>
                        <m:r>
                          <a:rPr lang="en-US" altLang="zh-CN" sz="1600" i="1" dirty="0">
                            <a:solidFill>
                              <a:schemeClr val="tx2"/>
                            </a:solidFill>
                            <a:latin typeface="Cambria Math" panose="02040503050406030204" charset="0"/>
                            <a:cs typeface="Cambria Math" panose="02040503050406030204" charset="0"/>
                          </a:rPr>
                          <m:t>𝑥</m:t>
                        </m:r>
                      </m:e>
                      <m:sup>
                        <m:r>
                          <a:rPr lang="en-US" altLang="zh-CN" sz="1600" i="1" dirty="0">
                            <a:solidFill>
                              <a:schemeClr val="tx2"/>
                            </a:solidFill>
                            <a:latin typeface="Cambria Math" panose="02040503050406030204" charset="0"/>
                            <a:cs typeface="Cambria Math" panose="02040503050406030204" charset="0"/>
                          </a:rPr>
                          <m:t>2</m:t>
                        </m:r>
                      </m:sup>
                    </m:sSup>
                    <m:r>
                      <a:rPr lang="en-US" altLang="zh-CN" sz="1600" i="1" dirty="0">
                        <a:solidFill>
                          <a:schemeClr val="tx2"/>
                        </a:solidFill>
                        <a:latin typeface="Cambria Math" panose="02040503050406030204" charset="0"/>
                        <a:cs typeface="Cambria Math" panose="02040503050406030204" charset="0"/>
                      </a:rPr>
                      <m:t>+</m:t>
                    </m:r>
                    <m:r>
                      <a:rPr lang="en-US" altLang="zh-CN" sz="1600" i="1" dirty="0">
                        <a:solidFill>
                          <a:schemeClr val="tx2"/>
                        </a:solidFill>
                        <a:latin typeface="Cambria Math" panose="02040503050406030204" charset="0"/>
                        <a:cs typeface="Cambria Math" panose="02040503050406030204" charset="0"/>
                      </a:rPr>
                      <m:t>5</m:t>
                    </m:r>
                    <m:r>
                      <a:rPr lang="en-US" altLang="zh-CN" sz="1600" i="1" dirty="0">
                        <a:solidFill>
                          <a:schemeClr val="tx2"/>
                        </a:solidFill>
                        <a:latin typeface="Cambria Math" panose="02040503050406030204" charset="0"/>
                        <a:cs typeface="Cambria Math" panose="02040503050406030204" charset="0"/>
                      </a:rPr>
                      <m:t>𝑥</m:t>
                    </m:r>
                    <m:r>
                      <a:rPr lang="en-US" altLang="zh-CN" sz="1600" i="1" dirty="0">
                        <a:solidFill>
                          <a:schemeClr val="tx2"/>
                        </a:solidFill>
                        <a:latin typeface="Cambria Math" panose="02040503050406030204" charset="0"/>
                        <a:cs typeface="Cambria Math" panose="02040503050406030204" charset="0"/>
                      </a:rPr>
                      <m:t>−</m:t>
                    </m:r>
                    <m:r>
                      <a:rPr lang="en-US" altLang="zh-CN" sz="1600" i="1" dirty="0">
                        <a:solidFill>
                          <a:schemeClr val="tx2"/>
                        </a:solidFill>
                        <a:latin typeface="Cambria Math" panose="02040503050406030204" charset="0"/>
                        <a:cs typeface="Cambria Math" panose="02040503050406030204" charset="0"/>
                      </a:rPr>
                      <m:t>6</m:t>
                    </m:r>
                    <m:r>
                      <a:rPr lang="en-US" altLang="zh-CN" sz="1600" i="1" dirty="0">
                        <a:solidFill>
                          <a:schemeClr val="tx2"/>
                        </a:solidFill>
                        <a:latin typeface="Cambria Math" panose="02040503050406030204" charset="0"/>
                        <a:cs typeface="Cambria Math" panose="02040503050406030204" charset="0"/>
                      </a:rPr>
                      <m:t> </m:t>
                    </m:r>
                  </m:oMath>
                </a14:m>
                <a:r>
                  <a:rPr lang="zh-CN" altLang="en-US" sz="1600" dirty="0"/>
                  <a:t>，𝑥 ∈ </a:t>
                </a:r>
                <a:r>
                  <a:rPr lang="en-US" altLang="zh-CN" sz="1600" dirty="0"/>
                  <a:t>[−10, 10]</a:t>
                </a:r>
                <a:r>
                  <a:rPr lang="zh-CN" altLang="en-US" sz="1600" dirty="0"/>
                  <a:t>。要求：</a:t>
                </a:r>
              </a:p>
              <a:p>
                <a:pPr fontAlgn="base"/>
                <a:r>
                  <a:rPr lang="zh-CN" altLang="en-US" sz="1600" dirty="0"/>
                  <a:t>显示网格线</a:t>
                </a:r>
              </a:p>
              <a:p>
                <a:pPr fontAlgn="base"/>
                <a:r>
                  <a:rPr lang="zh-CN" altLang="en-US" sz="1600" dirty="0"/>
                  <a:t>添加 </a:t>
                </a:r>
                <a:r>
                  <a:rPr lang="en-US" altLang="zh-CN" sz="1600" dirty="0"/>
                  <a:t>X </a:t>
                </a:r>
                <a:r>
                  <a:rPr lang="zh-CN" altLang="en-US" sz="1600" dirty="0"/>
                  <a:t>轴、</a:t>
                </a:r>
                <a:r>
                  <a:rPr lang="en-US" altLang="zh-CN" sz="1600" dirty="0"/>
                  <a:t>Y </a:t>
                </a:r>
                <a:r>
                  <a:rPr lang="zh-CN" altLang="en-US" sz="1600" dirty="0"/>
                  <a:t>轴名称</a:t>
                </a:r>
              </a:p>
              <a:p>
                <a:pPr fontAlgn="base"/>
                <a:r>
                  <a:rPr lang="zh-CN" altLang="en-US" sz="1600" dirty="0"/>
                  <a:t>显示标题</a:t>
                </a:r>
              </a:p>
              <a:p>
                <a:pPr fontAlgn="base"/>
                <a:r>
                  <a:rPr lang="zh-CN" altLang="en-US" sz="1600" dirty="0"/>
                  <a:t>设置 </a:t>
                </a:r>
                <a:r>
                  <a:rPr lang="en-US" altLang="zh-CN" sz="1600" dirty="0"/>
                  <a:t>X </a:t>
                </a:r>
                <a:r>
                  <a:rPr lang="zh-CN" altLang="en-US" sz="1600" dirty="0"/>
                  <a:t>轴范围 </a:t>
                </a:r>
                <a:r>
                  <a:rPr lang="en-US" altLang="zh-CN" sz="1600" dirty="0"/>
                  <a:t>[-12, 12]</a:t>
                </a:r>
                <a:r>
                  <a:rPr lang="zh-CN" altLang="en-US" sz="1600" dirty="0"/>
                  <a:t>，</a:t>
                </a:r>
                <a:r>
                  <a:rPr lang="en-US" altLang="zh-CN" sz="1600" dirty="0"/>
                  <a:t>Y </a:t>
                </a:r>
                <a:r>
                  <a:rPr lang="zh-CN" altLang="en-US" sz="1600" dirty="0"/>
                  <a:t>轴范围 </a:t>
                </a:r>
                <a:r>
                  <a:rPr lang="en-US" altLang="zh-CN" sz="1600" dirty="0"/>
                  <a:t>[-20, 300]</a:t>
                </a:r>
              </a:p>
              <a:p>
                <a:pPr indent="0" fontAlgn="auto">
                  <a:lnSpc>
                    <a:spcPct val="150000"/>
                  </a:lnSpc>
                </a:pPr>
                <a:endParaRPr sz="1600" dirty="0">
                  <a:solidFill>
                    <a:schemeClr val="tx2"/>
                  </a:solidFill>
                  <a:latin typeface="Times New Roman" panose="02020603050405020304" pitchFamily="18" charset="0"/>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4"/>
                </p:custDataLst>
              </p:nvPr>
            </p:nvSpPr>
            <p:spPr>
              <a:xfrm>
                <a:off x="527825" y="1201358"/>
                <a:ext cx="8106410" cy="1648528"/>
              </a:xfrm>
              <a:prstGeom prst="rect">
                <a:avLst/>
              </a:prstGeom>
              <a:blipFill rotWithShape="0">
                <a:blip r:embed="rId5"/>
                <a:stretch>
                  <a:fillRect l="-451" t="-184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xmlns="" id="{826F62AB-4543-E273-722C-1C4EF6895980}"/>
              </a:ext>
            </a:extLst>
          </p:cNvPr>
          <p:cNvPicPr>
            <a:picLocks noChangeAspect="1"/>
          </p:cNvPicPr>
          <p:nvPr/>
        </p:nvPicPr>
        <p:blipFill>
          <a:blip r:embed="rId6"/>
          <a:stretch>
            <a:fillRect/>
          </a:stretch>
        </p:blipFill>
        <p:spPr>
          <a:xfrm>
            <a:off x="4932424" y="2127940"/>
            <a:ext cx="3825000" cy="2868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latin typeface="+mn-lt"/>
                <a:ea typeface="+mn-ea"/>
                <a:cs typeface="+mn-ea"/>
                <a:sym typeface="+mn-lt"/>
              </a:rPr>
              <a:t>8</a:t>
            </a:r>
            <a:r>
              <a:rPr lang="en-GB" dirty="0">
                <a:latin typeface="+mn-lt"/>
                <a:ea typeface="+mn-ea"/>
                <a:cs typeface="+mn-ea"/>
                <a:sym typeface="+mn-lt"/>
              </a:rPr>
              <a:t>. </a:t>
            </a:r>
            <a:r>
              <a:rPr lang="en-US" altLang="en-GB" dirty="0" smtClean="0">
                <a:latin typeface="+mn-lt"/>
                <a:ea typeface="+mn-ea"/>
                <a:cs typeface="+mn-ea"/>
                <a:sym typeface="+mn-lt"/>
              </a:rPr>
              <a:t>2 </a:t>
            </a:r>
            <a:r>
              <a:rPr lang="zh-CN" altLang="en-US" dirty="0" smtClean="0">
                <a:cs typeface="+mn-ea"/>
                <a:sym typeface="+mn-lt"/>
              </a:rPr>
              <a:t>实验</a:t>
            </a:r>
            <a:endParaRPr lang="en-GB" dirty="0">
              <a:latin typeface="+mn-lt"/>
              <a:ea typeface="+mn-ea"/>
              <a:cs typeface="+mn-ea"/>
              <a:sym typeface="+mn-lt"/>
            </a:endParaRPr>
          </a:p>
        </p:txBody>
      </p:sp>
      <p:sp>
        <p:nvSpPr>
          <p:cNvPr id="3" name="文本框 2"/>
          <p:cNvSpPr txBox="1"/>
          <p:nvPr/>
        </p:nvSpPr>
        <p:spPr>
          <a:xfrm>
            <a:off x="683802" y="2788354"/>
            <a:ext cx="3453765" cy="2061210"/>
          </a:xfrm>
          <a:prstGeom prst="rect">
            <a:avLst/>
          </a:prstGeom>
          <a:solidFill>
            <a:schemeClr val="accent3">
              <a:lumMod val="60000"/>
              <a:lumOff val="40000"/>
            </a:schemeClr>
          </a:solidFill>
        </p:spPr>
        <p:txBody>
          <a:bodyPr wrap="square" rtlCol="0">
            <a:spAutoFit/>
          </a:bodyPr>
          <a:lstStyle/>
          <a:p>
            <a:r>
              <a:rPr lang="en-US" sz="1600" b="0" i="0" dirty="0">
                <a:effectLst/>
                <a:latin typeface="Menlo"/>
              </a:rPr>
              <a:t>x = 0:0.1:4*pi;</a:t>
            </a:r>
          </a:p>
          <a:p>
            <a:r>
              <a:rPr lang="en-US" sz="1600" b="0" i="0" dirty="0">
                <a:effectLst/>
                <a:latin typeface="Menlo"/>
              </a:rPr>
              <a:t>y1 = sin(3*x);</a:t>
            </a:r>
          </a:p>
          <a:p>
            <a:r>
              <a:rPr lang="en-US" sz="1600" b="0" i="0" dirty="0">
                <a:effectLst/>
                <a:latin typeface="Menlo"/>
              </a:rPr>
              <a:t>y2 = 2*cos(x);</a:t>
            </a:r>
          </a:p>
          <a:p>
            <a:r>
              <a:rPr lang="en-US" sz="1600" b="0" i="0" dirty="0">
                <a:effectLst/>
                <a:latin typeface="Menlo"/>
              </a:rPr>
              <a:t>plot(x, y1, '-.*r', x, y2, '--ob');  </a:t>
            </a:r>
          </a:p>
          <a:p>
            <a:r>
              <a:rPr lang="en-US" sz="1600" b="0" i="0" dirty="0">
                <a:effectLst/>
                <a:latin typeface="Menlo"/>
              </a:rPr>
              <a:t>legend('y1=sin(3x)','y2=2cos(x)')  </a:t>
            </a:r>
          </a:p>
          <a:p>
            <a:r>
              <a:rPr lang="en-US" sz="1600" b="0" i="0" dirty="0">
                <a:effectLst/>
                <a:latin typeface="Menlo"/>
              </a:rPr>
              <a:t>xticks(0:pi:4*pi)</a:t>
            </a:r>
          </a:p>
          <a:p>
            <a:r>
              <a:rPr lang="en-US" sz="1600" b="0" i="0" dirty="0">
                <a:effectLst/>
                <a:latin typeface="Menlo"/>
              </a:rPr>
              <a:t>xticklabels({'0','\pi','2\pi','3\pi','4\pi'}) </a:t>
            </a:r>
          </a:p>
        </p:txBody>
      </p:sp>
      <p:sp>
        <p:nvSpPr>
          <p:cNvPr id="5" name="文本框 4"/>
          <p:cNvSpPr txBox="1"/>
          <p:nvPr>
            <p:custDataLst>
              <p:tags r:id="rId1"/>
            </p:custDataLst>
          </p:nvPr>
        </p:nvSpPr>
        <p:spPr>
          <a:xfrm>
            <a:off x="527825" y="864173"/>
            <a:ext cx="2031325" cy="338554"/>
          </a:xfrm>
          <a:prstGeom prst="rect">
            <a:avLst/>
          </a:prstGeom>
          <a:noFill/>
        </p:spPr>
        <p:txBody>
          <a:bodyPr wrap="none" rtlCol="0">
            <a:spAutoFit/>
          </a:bodyPr>
          <a:lstStyle/>
          <a:p>
            <a:r>
              <a:rPr lang="zh-CN" altLang="en-US" sz="1600" dirty="0"/>
              <a:t>目标：绘制多条曲线</a:t>
            </a:r>
            <a:endParaRPr lang="en-US" altLang="zh-CN" sz="1600" dirty="0">
              <a:solidFill>
                <a:schemeClr val="tx2"/>
              </a:solidFill>
              <a:latin typeface="Times New Roman" panose="02020603050405020304" pitchFamily="18" charset="0"/>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8" name="文本框 7"/>
              <p:cNvSpPr txBox="1"/>
              <p:nvPr>
                <p:custDataLst>
                  <p:tags r:id="rId2"/>
                </p:custDataLst>
              </p:nvPr>
            </p:nvSpPr>
            <p:spPr>
              <a:xfrm>
                <a:off x="527685" y="1064260"/>
                <a:ext cx="8233410" cy="1246495"/>
              </a:xfrm>
              <a:prstGeom prst="rect">
                <a:avLst/>
              </a:prstGeom>
              <a:noFill/>
            </p:spPr>
            <p:txBody>
              <a:bodyPr wrap="square" rtlCol="0">
                <a:spAutoFit/>
              </a:bodyPr>
              <a:lstStyle/>
              <a:p>
                <a:pPr indent="0" fontAlgn="auto">
                  <a:lnSpc>
                    <a:spcPct val="150000"/>
                  </a:lnSpc>
                </a:pPr>
                <a:r>
                  <a:rPr lang="zh-CN" altLang="en-US" sz="1600" dirty="0"/>
                  <a:t>内容：在同一窗口绘制： </a:t>
                </a:r>
                <a14:m>
                  <m:oMath xmlns:m="http://schemas.openxmlformats.org/officeDocument/2006/math">
                    <m:r>
                      <a:rPr lang="en-US" altLang="zh-CN" sz="1600" i="1" dirty="0" smtClean="0">
                        <a:solidFill>
                          <a:schemeClr val="tx2"/>
                        </a:solidFill>
                        <a:latin typeface="Cambria Math" panose="02040503050406030204" charset="0"/>
                        <a:cs typeface="Cambria Math" panose="02040503050406030204" charset="0"/>
                      </a:rPr>
                      <m:t>𝑦</m:t>
                    </m:r>
                    <m:r>
                      <a:rPr lang="en-US" altLang="zh-CN" sz="1600" i="1" dirty="0" smtClean="0">
                        <a:solidFill>
                          <a:schemeClr val="tx2"/>
                        </a:solidFill>
                        <a:latin typeface="Cambria Math" panose="02040503050406030204" charset="0"/>
                        <a:cs typeface="Cambria Math" panose="02040503050406030204" charset="0"/>
                      </a:rPr>
                      <m:t>1=</m:t>
                    </m:r>
                    <m:func>
                      <m:funcPr>
                        <m:ctrlPr>
                          <a:rPr lang="en-US" altLang="zh-CN" sz="1600" i="1" dirty="0">
                            <a:solidFill>
                              <a:schemeClr val="tx2"/>
                            </a:solidFill>
                            <a:latin typeface="Cambria Math" panose="02040503050406030204" pitchFamily="18" charset="0"/>
                            <a:cs typeface="Cambria Math" panose="02040503050406030204" charset="0"/>
                          </a:rPr>
                        </m:ctrlPr>
                      </m:funcPr>
                      <m:fName>
                        <m:r>
                          <m:rPr>
                            <m:sty m:val="p"/>
                          </m:rPr>
                          <a:rPr lang="en-US" altLang="zh-CN" sz="1600" dirty="0">
                            <a:solidFill>
                              <a:schemeClr val="tx2"/>
                            </a:solidFill>
                            <a:latin typeface="Cambria Math" panose="02040503050406030204" charset="0"/>
                            <a:cs typeface="Cambria Math" panose="02040503050406030204" charset="0"/>
                          </a:rPr>
                          <m:t>sin</m:t>
                        </m:r>
                      </m:fName>
                      <m:e>
                        <m:d>
                          <m:dPr>
                            <m:ctrlPr>
                              <a:rPr lang="en-US" altLang="zh-CN" sz="1600" i="1" dirty="0">
                                <a:solidFill>
                                  <a:schemeClr val="tx2"/>
                                </a:solidFill>
                                <a:latin typeface="Cambria Math" panose="02040503050406030204" pitchFamily="18" charset="0"/>
                                <a:cs typeface="Cambria Math" panose="02040503050406030204" charset="0"/>
                              </a:rPr>
                            </m:ctrlPr>
                          </m:dPr>
                          <m:e>
                            <m:r>
                              <a:rPr lang="en-US" altLang="zh-CN" sz="1600" i="1" dirty="0">
                                <a:solidFill>
                                  <a:schemeClr val="tx2"/>
                                </a:solidFill>
                                <a:latin typeface="Cambria Math" panose="02040503050406030204" charset="0"/>
                                <a:cs typeface="Cambria Math" panose="02040503050406030204" charset="0"/>
                              </a:rPr>
                              <m:t>3</m:t>
                            </m:r>
                            <m:r>
                              <a:rPr lang="en-US" altLang="zh-CN" sz="1600" i="1" dirty="0">
                                <a:solidFill>
                                  <a:schemeClr val="tx2"/>
                                </a:solidFill>
                                <a:latin typeface="Cambria Math" panose="02040503050406030204" charset="0"/>
                                <a:cs typeface="Cambria Math" panose="02040503050406030204" charset="0"/>
                              </a:rPr>
                              <m:t>𝑥</m:t>
                            </m:r>
                          </m:e>
                        </m:d>
                      </m:e>
                    </m:func>
                    <m:r>
                      <a:rPr lang="en-US" altLang="zh-CN" sz="1600" i="1" dirty="0">
                        <a:solidFill>
                          <a:schemeClr val="tx2"/>
                        </a:solidFill>
                        <a:latin typeface="Cambria Math" panose="02040503050406030204" pitchFamily="18" charset="0"/>
                        <a:cs typeface="Cambria Math" panose="02040503050406030204" charset="0"/>
                      </a:rPr>
                      <m:t> </m:t>
                    </m:r>
                  </m:oMath>
                </a14:m>
                <a:r>
                  <a:rPr lang="en-US" sz="1600" b="0" i="0" dirty="0">
                    <a:solidFill>
                      <a:srgbClr val="212121"/>
                    </a:solidFill>
                    <a:effectLst/>
                    <a:latin typeface="Helvetica" panose="020B0604020202020204" pitchFamily="34" charset="0"/>
                  </a:rPr>
                  <a:t>, </a:t>
                </a:r>
                <a14:m>
                  <m:oMath xmlns:m="http://schemas.openxmlformats.org/officeDocument/2006/math">
                    <m:r>
                      <a:rPr lang="en-US" altLang="zh-CN" sz="1600" i="1" dirty="0">
                        <a:solidFill>
                          <a:schemeClr val="tx2"/>
                        </a:solidFill>
                        <a:latin typeface="Cambria Math" panose="02040503050406030204" charset="0"/>
                        <a:cs typeface="Cambria Math" panose="02040503050406030204" charset="0"/>
                      </a:rPr>
                      <m:t>𝑦</m:t>
                    </m:r>
                    <m:r>
                      <a:rPr lang="en-US" altLang="zh-CN" sz="1600" i="1" dirty="0">
                        <a:solidFill>
                          <a:schemeClr val="tx2"/>
                        </a:solidFill>
                        <a:latin typeface="Cambria Math" panose="02040503050406030204" charset="0"/>
                        <a:cs typeface="Cambria Math" panose="02040503050406030204" charset="0"/>
                      </a:rPr>
                      <m:t>2=</m:t>
                    </m:r>
                    <m:func>
                      <m:funcPr>
                        <m:ctrlPr>
                          <a:rPr lang="en-US" altLang="zh-CN" sz="1600" i="1" dirty="0">
                            <a:solidFill>
                              <a:schemeClr val="tx2"/>
                            </a:solidFill>
                            <a:latin typeface="Cambria Math" panose="02040503050406030204" pitchFamily="18" charset="0"/>
                            <a:cs typeface="Cambria Math" panose="02040503050406030204" charset="0"/>
                          </a:rPr>
                        </m:ctrlPr>
                      </m:funcPr>
                      <m:fName>
                        <m:r>
                          <a:rPr lang="en-US" altLang="zh-CN" sz="1600" dirty="0">
                            <a:solidFill>
                              <a:schemeClr val="tx2"/>
                            </a:solidFill>
                            <a:latin typeface="Cambria Math" panose="02040503050406030204" charset="0"/>
                            <a:cs typeface="Cambria Math" panose="02040503050406030204" charset="0"/>
                          </a:rPr>
                          <m:t>2</m:t>
                        </m:r>
                        <m:r>
                          <m:rPr>
                            <m:sty m:val="p"/>
                          </m:rPr>
                          <a:rPr lang="en-US" altLang="zh-CN" sz="1600" dirty="0">
                            <a:solidFill>
                              <a:schemeClr val="tx2"/>
                            </a:solidFill>
                            <a:latin typeface="Cambria Math" panose="02040503050406030204" charset="0"/>
                            <a:cs typeface="Cambria Math" panose="02040503050406030204" charset="0"/>
                          </a:rPr>
                          <m:t>cos</m:t>
                        </m:r>
                      </m:fName>
                      <m:e>
                        <m:d>
                          <m:dPr>
                            <m:ctrlPr>
                              <a:rPr lang="en-US" altLang="zh-CN" sz="1600" i="1" dirty="0">
                                <a:solidFill>
                                  <a:schemeClr val="tx2"/>
                                </a:solidFill>
                                <a:latin typeface="Cambria Math" panose="02040503050406030204" pitchFamily="18" charset="0"/>
                                <a:cs typeface="Cambria Math" panose="02040503050406030204" charset="0"/>
                              </a:rPr>
                            </m:ctrlPr>
                          </m:dPr>
                          <m:e>
                            <m:r>
                              <a:rPr lang="en-US" altLang="zh-CN" sz="1600" i="1" dirty="0">
                                <a:solidFill>
                                  <a:schemeClr val="tx2"/>
                                </a:solidFill>
                                <a:latin typeface="Cambria Math" panose="02040503050406030204" charset="0"/>
                                <a:cs typeface="Cambria Math" panose="02040503050406030204" charset="0"/>
                              </a:rPr>
                              <m:t>𝑥</m:t>
                            </m:r>
                          </m:e>
                        </m:d>
                      </m:e>
                    </m:func>
                  </m:oMath>
                </a14:m>
                <a:r>
                  <a:rPr lang="en-US" sz="1600" b="0" i="0" dirty="0">
                    <a:solidFill>
                      <a:srgbClr val="212121"/>
                    </a:solidFill>
                    <a:effectLst/>
                    <a:latin typeface="Helvetica" panose="020B0604020202020204" pitchFamily="34" charset="0"/>
                  </a:rPr>
                  <a:t>. </a:t>
                </a:r>
                <a:r>
                  <a:rPr lang="en-US" sz="1600" b="0" i="0" dirty="0" smtClean="0">
                    <a:solidFill>
                      <a:srgbClr val="212121"/>
                    </a:solidFill>
                    <a:effectLst/>
                    <a:latin typeface="Helvetica" panose="020B0604020202020204" pitchFamily="34" charset="0"/>
                  </a:rPr>
                  <a:t>y1</a:t>
                </a:r>
                <a:r>
                  <a:rPr lang="zh-CN" altLang="en-US" sz="1600" dirty="0"/>
                  <a:t>红色点划线，标记为星号 </a:t>
                </a:r>
                <a:r>
                  <a:rPr lang="en-US" altLang="zh-CN" sz="1600" dirty="0" smtClean="0"/>
                  <a:t>“*”</a:t>
                </a:r>
                <a:r>
                  <a:rPr lang="en-US" sz="1600" b="0" i="0" dirty="0" smtClean="0">
                    <a:solidFill>
                      <a:srgbClr val="212121"/>
                    </a:solidFill>
                    <a:effectLst/>
                    <a:latin typeface="Helvetica" panose="020B0604020202020204" pitchFamily="34" charset="0"/>
                  </a:rPr>
                  <a:t>, y2</a:t>
                </a:r>
                <a:r>
                  <a:rPr lang="zh-CN" altLang="en-US" sz="1600" dirty="0"/>
                  <a:t>蓝色虚线，标记为圆圈 </a:t>
                </a:r>
                <a:r>
                  <a:rPr lang="en-US" altLang="zh-CN" sz="1600" dirty="0" smtClean="0"/>
                  <a:t>“o”</a:t>
                </a:r>
                <a:r>
                  <a:rPr lang="zh-CN" altLang="en-US" sz="1600" dirty="0" smtClean="0"/>
                  <a:t>。</a:t>
                </a:r>
                <a:endParaRPr lang="en-US" altLang="zh-CN" sz="1600" dirty="0" smtClean="0"/>
              </a:p>
              <a:p>
                <a:pPr indent="0" fontAlgn="auto">
                  <a:lnSpc>
                    <a:spcPct val="150000"/>
                  </a:lnSpc>
                </a:pPr>
                <a:r>
                  <a:rPr lang="zh-CN" altLang="en-US" sz="1600" dirty="0"/>
                  <a:t>添加图例，并将 </a:t>
                </a:r>
                <a:r>
                  <a:rPr lang="en-US" altLang="zh-CN" sz="1600" dirty="0"/>
                  <a:t>X </a:t>
                </a:r>
                <a:r>
                  <a:rPr lang="zh-CN" altLang="en-US" sz="1600" dirty="0"/>
                  <a:t>轴刻度按 </a:t>
                </a:r>
                <a:r>
                  <a:rPr lang="en-US" altLang="zh-CN" sz="1600" dirty="0"/>
                  <a:t>π </a:t>
                </a:r>
                <a:r>
                  <a:rPr lang="zh-CN" altLang="en-US" sz="1600" dirty="0"/>
                  <a:t>的倍数显示。</a:t>
                </a:r>
                <a:endParaRPr lang="en-US" altLang="zh-CN" sz="1600" dirty="0">
                  <a:solidFill>
                    <a:schemeClr val="tx2"/>
                  </a:solidFill>
                  <a:latin typeface="Cambria Math" panose="02040503050406030204" charset="0"/>
                  <a:cs typeface="Cambria Math" panose="02040503050406030204" charset="0"/>
                  <a:sym typeface="+mn-ea"/>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5"/>
                </p:custDataLst>
              </p:nvPr>
            </p:nvSpPr>
            <p:spPr>
              <a:xfrm>
                <a:off x="527685" y="1064260"/>
                <a:ext cx="8233410" cy="1246495"/>
              </a:xfrm>
              <a:prstGeom prst="rect">
                <a:avLst/>
              </a:prstGeom>
              <a:blipFill rotWithShape="0">
                <a:blip r:embed="rId6"/>
                <a:stretch>
                  <a:fillRect l="-444"/>
                </a:stretch>
              </a:blipFill>
            </p:spPr>
            <p:txBody>
              <a:bodyPr/>
              <a:lstStyle/>
              <a:p>
                <a:r>
                  <a:rPr lang="zh-CN" altLang="en-US">
                    <a:noFill/>
                  </a:rPr>
                  <a:t> </a:t>
                </a:r>
              </a:p>
            </p:txBody>
          </p:sp>
        </mc:Fallback>
      </mc:AlternateContent>
      <p:pic>
        <p:nvPicPr>
          <p:cNvPr id="4" name="图片 3"/>
          <p:cNvPicPr>
            <a:picLocks noChangeAspect="1"/>
          </p:cNvPicPr>
          <p:nvPr>
            <p:custDataLst>
              <p:tags r:id="rId3"/>
            </p:custDataLst>
          </p:nvPr>
        </p:nvPicPr>
        <p:blipFill>
          <a:blip r:embed="rId7"/>
          <a:stretch>
            <a:fillRect/>
          </a:stretch>
        </p:blipFill>
        <p:spPr>
          <a:xfrm>
            <a:off x="4823460" y="2396559"/>
            <a:ext cx="3792855" cy="284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latin typeface="+mn-lt"/>
                <a:ea typeface="+mn-ea"/>
                <a:cs typeface="+mn-ea"/>
                <a:sym typeface="+mn-lt"/>
              </a:rPr>
              <a:t>8</a:t>
            </a:r>
            <a:r>
              <a:rPr lang="en-GB" dirty="0">
                <a:latin typeface="+mn-lt"/>
                <a:ea typeface="+mn-ea"/>
                <a:cs typeface="+mn-ea"/>
                <a:sym typeface="+mn-lt"/>
              </a:rPr>
              <a:t>. </a:t>
            </a:r>
            <a:r>
              <a:rPr lang="en-US" altLang="en-GB" dirty="0" smtClean="0">
                <a:latin typeface="+mn-lt"/>
                <a:ea typeface="+mn-ea"/>
                <a:cs typeface="+mn-ea"/>
                <a:sym typeface="+mn-lt"/>
              </a:rPr>
              <a:t>3 </a:t>
            </a:r>
            <a:r>
              <a:rPr lang="zh-CN" altLang="en-US" dirty="0" smtClean="0">
                <a:cs typeface="+mn-ea"/>
                <a:sym typeface="+mn-lt"/>
              </a:rPr>
              <a:t>实验</a:t>
            </a:r>
            <a:endParaRPr lang="en-GB" dirty="0">
              <a:latin typeface="+mn-lt"/>
              <a:ea typeface="+mn-ea"/>
              <a:cs typeface="+mn-ea"/>
              <a:sym typeface="+mn-lt"/>
            </a:endParaRPr>
          </a:p>
        </p:txBody>
      </p:sp>
      <p:sp>
        <p:nvSpPr>
          <p:cNvPr id="3" name="文本框 2"/>
          <p:cNvSpPr txBox="1"/>
          <p:nvPr/>
        </p:nvSpPr>
        <p:spPr>
          <a:xfrm>
            <a:off x="179098" y="1819513"/>
            <a:ext cx="4905858" cy="3323987"/>
          </a:xfrm>
          <a:prstGeom prst="rect">
            <a:avLst/>
          </a:prstGeom>
          <a:solidFill>
            <a:schemeClr val="accent3">
              <a:lumMod val="60000"/>
              <a:lumOff val="40000"/>
            </a:schemeClr>
          </a:solidFill>
        </p:spPr>
        <p:txBody>
          <a:bodyPr wrap="square" rtlCol="0">
            <a:spAutoFit/>
          </a:bodyPr>
          <a:lstStyle/>
          <a:p>
            <a:r>
              <a:rPr lang="en-US" sz="1400" b="0" i="0" dirty="0">
                <a:solidFill>
                  <a:srgbClr val="212121"/>
                </a:solidFill>
                <a:effectLst/>
                <a:latin typeface="Menlo"/>
              </a:rPr>
              <a:t>x = 0:pi/50:2*pi;</a:t>
            </a:r>
          </a:p>
          <a:p>
            <a:r>
              <a:rPr lang="en-US" sz="1400" b="0" i="0" dirty="0">
                <a:solidFill>
                  <a:srgbClr val="212121"/>
                </a:solidFill>
                <a:effectLst/>
                <a:latin typeface="Menlo"/>
              </a:rPr>
              <a:t>k = [1 26 51 76 101]; </a:t>
            </a:r>
            <a:r>
              <a:rPr lang="en-US" sz="1400" b="0" i="0" u="none" strike="noStrike" dirty="0">
                <a:solidFill>
                  <a:srgbClr val="008013"/>
                </a:solidFill>
                <a:effectLst/>
                <a:latin typeface="Menlo"/>
              </a:rPr>
              <a:t>% Singular points of tangent and cotangent</a:t>
            </a:r>
            <a:endParaRPr lang="en-US" sz="1400" b="0" i="0" dirty="0">
              <a:solidFill>
                <a:srgbClr val="212121"/>
              </a:solidFill>
              <a:effectLst/>
              <a:latin typeface="Menlo"/>
            </a:endParaRPr>
          </a:p>
          <a:p>
            <a:r>
              <a:rPr lang="en-US" sz="1400" b="0" i="0" dirty="0">
                <a:solidFill>
                  <a:srgbClr val="212121"/>
                </a:solidFill>
                <a:effectLst/>
                <a:latin typeface="Menlo"/>
              </a:rPr>
              <a:t>x(k) = [];</a:t>
            </a:r>
          </a:p>
          <a:p>
            <a:r>
              <a:rPr lang="en-US" sz="1400" b="0" i="0" dirty="0">
                <a:solidFill>
                  <a:srgbClr val="212121"/>
                </a:solidFill>
                <a:effectLst/>
                <a:latin typeface="Menlo"/>
              </a:rPr>
              <a:t>subplot(2,2,1);</a:t>
            </a:r>
          </a:p>
          <a:p>
            <a:r>
              <a:rPr lang="en-US" sz="1400" b="0" i="0" dirty="0">
                <a:solidFill>
                  <a:srgbClr val="212121"/>
                </a:solidFill>
                <a:effectLst/>
                <a:latin typeface="Menlo"/>
              </a:rPr>
              <a:t>plot(</a:t>
            </a:r>
            <a:r>
              <a:rPr lang="en-US" sz="1400" b="0" i="0" dirty="0" err="1">
                <a:solidFill>
                  <a:srgbClr val="212121"/>
                </a:solidFill>
                <a:effectLst/>
                <a:latin typeface="Menlo"/>
              </a:rPr>
              <a:t>x,sin</a:t>
            </a:r>
            <a:r>
              <a:rPr lang="en-US" sz="1400" b="0" i="0" dirty="0">
                <a:solidFill>
                  <a:srgbClr val="212121"/>
                </a:solidFill>
                <a:effectLst/>
                <a:latin typeface="Menlo"/>
              </a:rPr>
              <a:t>(x));</a:t>
            </a:r>
          </a:p>
          <a:p>
            <a:r>
              <a:rPr lang="en-US" sz="1400" b="0" i="0" dirty="0">
                <a:solidFill>
                  <a:srgbClr val="212121"/>
                </a:solidFill>
                <a:effectLst/>
                <a:latin typeface="Menlo"/>
              </a:rPr>
              <a:t>title(</a:t>
            </a:r>
            <a:r>
              <a:rPr lang="en-US" sz="1400" b="0" i="0" u="none" strike="noStrike" dirty="0">
                <a:solidFill>
                  <a:srgbClr val="A709F5"/>
                </a:solidFill>
                <a:effectLst/>
                <a:latin typeface="Menlo"/>
              </a:rPr>
              <a:t>'y=sin(x)'</a:t>
            </a:r>
            <a:r>
              <a:rPr lang="en-US" sz="1400" b="0" i="0" dirty="0">
                <a:solidFill>
                  <a:srgbClr val="212121"/>
                </a:solidFill>
                <a:effectLst/>
                <a:latin typeface="Menlo"/>
              </a:rPr>
              <a:t>);</a:t>
            </a:r>
          </a:p>
          <a:p>
            <a:r>
              <a:rPr lang="en-US" sz="1400" b="0" i="0" dirty="0">
                <a:solidFill>
                  <a:srgbClr val="212121"/>
                </a:solidFill>
                <a:effectLst/>
                <a:latin typeface="Menlo"/>
              </a:rPr>
              <a:t>subplot(2,2,2);</a:t>
            </a:r>
          </a:p>
          <a:p>
            <a:r>
              <a:rPr lang="en-US" sz="1400" b="0" i="0" dirty="0">
                <a:solidFill>
                  <a:srgbClr val="212121"/>
                </a:solidFill>
                <a:effectLst/>
                <a:latin typeface="Menlo"/>
              </a:rPr>
              <a:t>plot(</a:t>
            </a:r>
            <a:r>
              <a:rPr lang="en-US" sz="1400" b="0" i="0" dirty="0" err="1">
                <a:solidFill>
                  <a:srgbClr val="212121"/>
                </a:solidFill>
                <a:effectLst/>
                <a:latin typeface="Menlo"/>
              </a:rPr>
              <a:t>x,cos</a:t>
            </a:r>
            <a:r>
              <a:rPr lang="en-US" sz="1400" b="0" i="0" dirty="0">
                <a:solidFill>
                  <a:srgbClr val="212121"/>
                </a:solidFill>
                <a:effectLst/>
                <a:latin typeface="Menlo"/>
              </a:rPr>
              <a:t>(x));</a:t>
            </a:r>
          </a:p>
          <a:p>
            <a:r>
              <a:rPr lang="en-US" sz="1400" b="0" i="0" dirty="0">
                <a:solidFill>
                  <a:srgbClr val="212121"/>
                </a:solidFill>
                <a:effectLst/>
                <a:latin typeface="Menlo"/>
              </a:rPr>
              <a:t>title(</a:t>
            </a:r>
            <a:r>
              <a:rPr lang="en-US" sz="1400" b="0" i="0" u="none" strike="noStrike" dirty="0">
                <a:solidFill>
                  <a:srgbClr val="A709F5"/>
                </a:solidFill>
                <a:effectLst/>
                <a:latin typeface="Menlo"/>
              </a:rPr>
              <a:t>'y=cos(x)'</a:t>
            </a:r>
            <a:r>
              <a:rPr lang="en-US" sz="1400" b="0" i="0" dirty="0">
                <a:solidFill>
                  <a:srgbClr val="212121"/>
                </a:solidFill>
                <a:effectLst/>
                <a:latin typeface="Menlo"/>
              </a:rPr>
              <a:t>);</a:t>
            </a:r>
          </a:p>
          <a:p>
            <a:r>
              <a:rPr lang="en-US" sz="1400" b="0" i="0" dirty="0">
                <a:solidFill>
                  <a:srgbClr val="212121"/>
                </a:solidFill>
                <a:effectLst/>
                <a:latin typeface="Menlo"/>
              </a:rPr>
              <a:t>subplot(2,2,3);</a:t>
            </a:r>
          </a:p>
          <a:p>
            <a:r>
              <a:rPr lang="en-US" sz="1400" b="0" i="0" dirty="0">
                <a:solidFill>
                  <a:srgbClr val="212121"/>
                </a:solidFill>
                <a:effectLst/>
                <a:latin typeface="Menlo"/>
              </a:rPr>
              <a:t>plot(</a:t>
            </a:r>
            <a:r>
              <a:rPr lang="en-US" sz="1400" b="0" i="0" dirty="0" err="1">
                <a:solidFill>
                  <a:srgbClr val="212121"/>
                </a:solidFill>
                <a:effectLst/>
                <a:latin typeface="Menlo"/>
              </a:rPr>
              <a:t>x,tan</a:t>
            </a:r>
            <a:r>
              <a:rPr lang="en-US" sz="1400" b="0" i="0" dirty="0">
                <a:solidFill>
                  <a:srgbClr val="212121"/>
                </a:solidFill>
                <a:effectLst/>
                <a:latin typeface="Menlo"/>
              </a:rPr>
              <a:t>(x));</a:t>
            </a:r>
          </a:p>
          <a:p>
            <a:r>
              <a:rPr lang="en-US" sz="1400" b="0" i="0" dirty="0">
                <a:solidFill>
                  <a:srgbClr val="212121"/>
                </a:solidFill>
                <a:effectLst/>
                <a:latin typeface="Menlo"/>
              </a:rPr>
              <a:t>title(</a:t>
            </a:r>
            <a:r>
              <a:rPr lang="en-US" sz="1400" b="0" i="0" u="none" strike="noStrike" dirty="0">
                <a:solidFill>
                  <a:srgbClr val="A709F5"/>
                </a:solidFill>
                <a:effectLst/>
                <a:latin typeface="Menlo"/>
              </a:rPr>
              <a:t>'y=tan(x)'</a:t>
            </a:r>
            <a:r>
              <a:rPr lang="en-US" sz="1400" b="0" i="0" dirty="0">
                <a:solidFill>
                  <a:srgbClr val="212121"/>
                </a:solidFill>
                <a:effectLst/>
                <a:latin typeface="Menlo"/>
              </a:rPr>
              <a:t>);</a:t>
            </a:r>
          </a:p>
          <a:p>
            <a:r>
              <a:rPr lang="en-US" sz="1400" b="0" i="0" dirty="0">
                <a:solidFill>
                  <a:srgbClr val="212121"/>
                </a:solidFill>
                <a:effectLst/>
                <a:latin typeface="Menlo"/>
              </a:rPr>
              <a:t>subplot(2,2,4);</a:t>
            </a:r>
          </a:p>
          <a:p>
            <a:r>
              <a:rPr lang="en-US" sz="1400" b="0" i="0" dirty="0">
                <a:solidFill>
                  <a:srgbClr val="212121"/>
                </a:solidFill>
                <a:effectLst/>
                <a:latin typeface="Menlo"/>
              </a:rPr>
              <a:t>plot(</a:t>
            </a:r>
            <a:r>
              <a:rPr lang="en-US" sz="1400" b="0" i="0" dirty="0" err="1">
                <a:solidFill>
                  <a:srgbClr val="212121"/>
                </a:solidFill>
                <a:effectLst/>
                <a:latin typeface="Menlo"/>
              </a:rPr>
              <a:t>x,cot</a:t>
            </a:r>
            <a:r>
              <a:rPr lang="en-US" sz="1400" b="0" i="0" dirty="0">
                <a:solidFill>
                  <a:srgbClr val="212121"/>
                </a:solidFill>
                <a:effectLst/>
                <a:latin typeface="Menlo"/>
              </a:rPr>
              <a:t>(x));</a:t>
            </a:r>
          </a:p>
          <a:p>
            <a:r>
              <a:rPr lang="en-US" sz="1400" b="0" i="0" dirty="0">
                <a:solidFill>
                  <a:srgbClr val="212121"/>
                </a:solidFill>
                <a:effectLst/>
                <a:latin typeface="Menlo"/>
              </a:rPr>
              <a:t>title(</a:t>
            </a:r>
            <a:r>
              <a:rPr lang="en-US" sz="1400" b="0" i="0" u="none" strike="noStrike" dirty="0">
                <a:solidFill>
                  <a:srgbClr val="A709F5"/>
                </a:solidFill>
                <a:effectLst/>
                <a:latin typeface="Menlo"/>
              </a:rPr>
              <a:t>'y=cot(x)'</a:t>
            </a:r>
            <a:r>
              <a:rPr lang="en-US" sz="1400" b="0" i="0" dirty="0">
                <a:solidFill>
                  <a:srgbClr val="212121"/>
                </a:solidFill>
                <a:effectLst/>
                <a:latin typeface="Menlo"/>
              </a:rPr>
              <a:t>);</a:t>
            </a:r>
          </a:p>
        </p:txBody>
      </p:sp>
      <p:sp>
        <p:nvSpPr>
          <p:cNvPr id="5" name="文本框 4"/>
          <p:cNvSpPr txBox="1"/>
          <p:nvPr>
            <p:custDataLst>
              <p:tags r:id="rId1"/>
            </p:custDataLst>
          </p:nvPr>
        </p:nvSpPr>
        <p:spPr>
          <a:xfrm>
            <a:off x="579864" y="750796"/>
            <a:ext cx="1620957" cy="338554"/>
          </a:xfrm>
          <a:prstGeom prst="rect">
            <a:avLst/>
          </a:prstGeom>
          <a:noFill/>
        </p:spPr>
        <p:txBody>
          <a:bodyPr wrap="none" rtlCol="0">
            <a:spAutoFit/>
          </a:bodyPr>
          <a:lstStyle/>
          <a:p>
            <a:r>
              <a:rPr lang="zh-CN" altLang="en-US" sz="1600" dirty="0"/>
              <a:t>目标：绘制子图</a:t>
            </a:r>
            <a:endParaRPr lang="en-US" altLang="zh-CN" sz="1600" dirty="0">
              <a:solidFill>
                <a:schemeClr val="tx2"/>
              </a:solidFill>
              <a:latin typeface="Times New Roman" panose="02020603050405020304" pitchFamily="18" charset="0"/>
              <a:cs typeface="Times New Roman" panose="02020603050405020304" pitchFamily="18" charset="0"/>
              <a:sym typeface="+mn-ea"/>
            </a:endParaRPr>
          </a:p>
        </p:txBody>
      </p:sp>
      <p:sp>
        <p:nvSpPr>
          <p:cNvPr id="8" name="文本框 7"/>
          <p:cNvSpPr txBox="1"/>
          <p:nvPr>
            <p:custDataLst>
              <p:tags r:id="rId2"/>
            </p:custDataLst>
          </p:nvPr>
        </p:nvSpPr>
        <p:spPr>
          <a:xfrm>
            <a:off x="579864" y="1105422"/>
            <a:ext cx="8385038" cy="338554"/>
          </a:xfrm>
          <a:prstGeom prst="rect">
            <a:avLst/>
          </a:prstGeom>
          <a:noFill/>
        </p:spPr>
        <p:txBody>
          <a:bodyPr wrap="square" rtlCol="0">
            <a:spAutoFit/>
          </a:bodyPr>
          <a:lstStyle/>
          <a:p>
            <a:pPr indent="0" fontAlgn="auto"/>
            <a:r>
              <a:rPr lang="zh-CN" altLang="en-US" sz="1600" dirty="0"/>
              <a:t>内容：在一个 </a:t>
            </a:r>
            <a:r>
              <a:rPr lang="en-US" altLang="zh-CN" sz="1600" dirty="0"/>
              <a:t>figure </a:t>
            </a:r>
            <a:r>
              <a:rPr lang="zh-CN" altLang="en-US" sz="1600" dirty="0"/>
              <a:t>窗口内分别绘制正弦、余弦、正切、余切四条曲线。</a:t>
            </a:r>
            <a:endParaRPr sz="1600" dirty="0">
              <a:solidFill>
                <a:schemeClr val="tx2"/>
              </a:solidFill>
            </a:endParaRPr>
          </a:p>
        </p:txBody>
      </p:sp>
      <p:pic>
        <p:nvPicPr>
          <p:cNvPr id="4" name="图片 3"/>
          <p:cNvPicPr>
            <a:picLocks noChangeAspect="1"/>
          </p:cNvPicPr>
          <p:nvPr>
            <p:custDataLst>
              <p:tags r:id="rId3"/>
            </p:custDataLst>
          </p:nvPr>
        </p:nvPicPr>
        <p:blipFill>
          <a:blip r:embed="rId5"/>
          <a:stretch>
            <a:fillRect/>
          </a:stretch>
        </p:blipFill>
        <p:spPr>
          <a:xfrm>
            <a:off x="4963495" y="2013270"/>
            <a:ext cx="4001407" cy="30009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latin typeface="+mn-lt"/>
                <a:ea typeface="+mn-ea"/>
                <a:cs typeface="+mn-ea"/>
                <a:sym typeface="+mn-lt"/>
              </a:rPr>
              <a:t>8</a:t>
            </a:r>
            <a:r>
              <a:rPr lang="en-GB" dirty="0">
                <a:latin typeface="+mn-lt"/>
                <a:ea typeface="+mn-ea"/>
                <a:cs typeface="+mn-ea"/>
                <a:sym typeface="+mn-lt"/>
              </a:rPr>
              <a:t>. </a:t>
            </a:r>
            <a:r>
              <a:rPr lang="en-US" altLang="en-GB" dirty="0" smtClean="0">
                <a:latin typeface="+mn-lt"/>
                <a:ea typeface="+mn-ea"/>
                <a:cs typeface="+mn-ea"/>
                <a:sym typeface="+mn-lt"/>
              </a:rPr>
              <a:t>4 </a:t>
            </a:r>
            <a:r>
              <a:rPr lang="zh-CN" altLang="en-US" dirty="0" smtClean="0">
                <a:cs typeface="+mn-ea"/>
                <a:sym typeface="+mn-lt"/>
              </a:rPr>
              <a:t>实验</a:t>
            </a:r>
            <a:endParaRPr lang="en-GB" dirty="0">
              <a:latin typeface="+mn-lt"/>
              <a:ea typeface="+mn-ea"/>
              <a:cs typeface="+mn-ea"/>
              <a:sym typeface="+mn-lt"/>
            </a:endParaRPr>
          </a:p>
        </p:txBody>
      </p:sp>
      <p:sp>
        <p:nvSpPr>
          <p:cNvPr id="3" name="文本框 2"/>
          <p:cNvSpPr txBox="1"/>
          <p:nvPr/>
        </p:nvSpPr>
        <p:spPr>
          <a:xfrm>
            <a:off x="616894" y="2273004"/>
            <a:ext cx="3594735" cy="2799715"/>
          </a:xfrm>
          <a:prstGeom prst="rect">
            <a:avLst/>
          </a:prstGeom>
          <a:solidFill>
            <a:schemeClr val="accent3">
              <a:lumMod val="60000"/>
              <a:lumOff val="40000"/>
            </a:schemeClr>
          </a:solidFill>
        </p:spPr>
        <p:txBody>
          <a:bodyPr wrap="square" rtlCol="0">
            <a:spAutoFit/>
          </a:bodyPr>
          <a:lstStyle/>
          <a:p>
            <a:r>
              <a:rPr lang="en-US" sz="1600" b="0" i="0" dirty="0">
                <a:effectLst/>
                <a:latin typeface="Menlo"/>
              </a:rPr>
              <a:t>[x, y] = meshgrid(-10:1:10);</a:t>
            </a:r>
          </a:p>
          <a:p>
            <a:r>
              <a:rPr lang="en-US" sz="1600" b="0" i="0" dirty="0">
                <a:effectLst/>
                <a:latin typeface="Menlo"/>
              </a:rPr>
              <a:t>z = x.^4 - (y-0.4).^4 - x*y;</a:t>
            </a:r>
          </a:p>
          <a:p>
            <a:r>
              <a:rPr lang="en-US" sz="1600" b="0" i="0" dirty="0">
                <a:effectLst/>
                <a:latin typeface="Menlo"/>
              </a:rPr>
              <a:t>subplot(1,3,1);</a:t>
            </a:r>
          </a:p>
          <a:p>
            <a:r>
              <a:rPr lang="en-US" sz="1600" b="0" i="0" dirty="0">
                <a:effectLst/>
                <a:latin typeface="Menlo"/>
              </a:rPr>
              <a:t>plot3(x, y, z);         </a:t>
            </a:r>
          </a:p>
          <a:p>
            <a:r>
              <a:rPr lang="en-US" sz="1600" b="0" i="0" dirty="0">
                <a:effectLst/>
                <a:latin typeface="Menlo"/>
              </a:rPr>
              <a:t>title('plot3');</a:t>
            </a:r>
          </a:p>
          <a:p>
            <a:r>
              <a:rPr lang="en-US" sz="1600" b="0" i="0" dirty="0">
                <a:effectLst/>
                <a:latin typeface="Menlo"/>
              </a:rPr>
              <a:t>subplot(1,3,2);</a:t>
            </a:r>
          </a:p>
          <a:p>
            <a:r>
              <a:rPr lang="en-US" sz="1600" b="0" i="0" dirty="0">
                <a:effectLst/>
                <a:latin typeface="Menlo"/>
              </a:rPr>
              <a:t>mesh(x, y, z);</a:t>
            </a:r>
          </a:p>
          <a:p>
            <a:r>
              <a:rPr lang="en-US" sz="1600" b="0" i="0" dirty="0">
                <a:effectLst/>
                <a:latin typeface="Menlo"/>
              </a:rPr>
              <a:t>title('mesh');</a:t>
            </a:r>
          </a:p>
          <a:p>
            <a:r>
              <a:rPr lang="en-US" sz="1600" b="0" i="0" dirty="0">
                <a:effectLst/>
                <a:latin typeface="Menlo"/>
              </a:rPr>
              <a:t>subplot(1,3,3);</a:t>
            </a:r>
          </a:p>
          <a:p>
            <a:r>
              <a:rPr lang="en-US" sz="1600" b="0" i="0" dirty="0">
                <a:effectLst/>
                <a:latin typeface="Menlo"/>
              </a:rPr>
              <a:t>surf(x, y, z);</a:t>
            </a:r>
          </a:p>
          <a:p>
            <a:r>
              <a:rPr lang="en-US" sz="1600" b="0" i="0" dirty="0">
                <a:effectLst/>
                <a:latin typeface="Menlo"/>
              </a:rPr>
              <a:t>title('surf');</a:t>
            </a:r>
          </a:p>
        </p:txBody>
      </p:sp>
      <p:sp>
        <p:nvSpPr>
          <p:cNvPr id="5" name="文本框 4"/>
          <p:cNvSpPr txBox="1"/>
          <p:nvPr>
            <p:custDataLst>
              <p:tags r:id="rId1"/>
            </p:custDataLst>
          </p:nvPr>
        </p:nvSpPr>
        <p:spPr>
          <a:xfrm>
            <a:off x="527825" y="864173"/>
            <a:ext cx="2031325" cy="338554"/>
          </a:xfrm>
          <a:prstGeom prst="rect">
            <a:avLst/>
          </a:prstGeom>
          <a:noFill/>
        </p:spPr>
        <p:txBody>
          <a:bodyPr wrap="none" rtlCol="0">
            <a:spAutoFit/>
          </a:bodyPr>
          <a:lstStyle/>
          <a:p>
            <a:r>
              <a:rPr lang="zh-CN" altLang="en-US" sz="1600" dirty="0"/>
              <a:t>目标：绘制三维图形</a:t>
            </a:r>
            <a:endParaRPr lang="en-US" altLang="zh-CN" sz="1600" dirty="0">
              <a:solidFill>
                <a:schemeClr val="tx2"/>
              </a:solidFill>
              <a:latin typeface="Times New Roman" panose="02020603050405020304" pitchFamily="18" charset="0"/>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8" name="文本框 7"/>
              <p:cNvSpPr txBox="1"/>
              <p:nvPr>
                <p:custDataLst>
                  <p:tags r:id="rId2"/>
                </p:custDataLst>
              </p:nvPr>
            </p:nvSpPr>
            <p:spPr>
              <a:xfrm>
                <a:off x="527825" y="1183242"/>
                <a:ext cx="8106410" cy="1446550"/>
              </a:xfrm>
              <a:prstGeom prst="rect">
                <a:avLst/>
              </a:prstGeom>
              <a:noFill/>
            </p:spPr>
            <p:txBody>
              <a:bodyPr wrap="square" rtlCol="0">
                <a:spAutoFit/>
              </a:bodyPr>
              <a:lstStyle/>
              <a:p>
                <a:pPr fontAlgn="base"/>
                <a:r>
                  <a:rPr lang="zh-CN" altLang="en-US" sz="1600" dirty="0" smtClean="0"/>
                  <a:t>内容</a:t>
                </a:r>
                <a:r>
                  <a:rPr lang="zh-CN" altLang="en-US" sz="1600" dirty="0"/>
                  <a:t>：在同一窗口绘制函数</a:t>
                </a:r>
                <a14:m>
                  <m:oMath xmlns:m="http://schemas.openxmlformats.org/officeDocument/2006/math">
                    <m:r>
                      <a:rPr lang="zh-CN" altLang="ar-AE" sz="1600" i="1" dirty="0">
                        <a:solidFill>
                          <a:schemeClr val="tx2"/>
                        </a:solidFill>
                        <a:latin typeface="Cambria Math" panose="02040503050406030204" charset="0"/>
                        <a:cs typeface="Cambria Math" panose="02040503050406030204" charset="0"/>
                      </a:rPr>
                      <m:t>𝑧</m:t>
                    </m:r>
                    <m:r>
                      <a:rPr lang="ar-AE" altLang="zh-CN" sz="1600" i="1" dirty="0">
                        <a:solidFill>
                          <a:schemeClr val="tx2"/>
                        </a:solidFill>
                        <a:latin typeface="Cambria Math" panose="02040503050406030204" charset="0"/>
                        <a:cs typeface="Cambria Math" panose="02040503050406030204" charset="0"/>
                      </a:rPr>
                      <m:t>=</m:t>
                    </m:r>
                    <m:sSup>
                      <m:sSupPr>
                        <m:ctrlPr>
                          <a:rPr lang="ar-AE" altLang="zh-CN" sz="1600" i="1" dirty="0">
                            <a:solidFill>
                              <a:schemeClr val="tx2"/>
                            </a:solidFill>
                            <a:latin typeface="Cambria Math" panose="02040503050406030204" pitchFamily="18" charset="0"/>
                            <a:cs typeface="Cambria Math" panose="02040503050406030204" charset="0"/>
                          </a:rPr>
                        </m:ctrlPr>
                      </m:sSupPr>
                      <m:e>
                        <m:r>
                          <a:rPr lang="zh-CN" altLang="ar-AE" sz="1600" i="1" dirty="0">
                            <a:solidFill>
                              <a:schemeClr val="tx2"/>
                            </a:solidFill>
                            <a:latin typeface="Cambria Math" panose="02040503050406030204" charset="0"/>
                            <a:cs typeface="Cambria Math" panose="02040503050406030204" charset="0"/>
                          </a:rPr>
                          <m:t>𝑥</m:t>
                        </m:r>
                      </m:e>
                      <m:sup>
                        <m:r>
                          <a:rPr lang="ar-AE" altLang="zh-CN" sz="1600" i="1" dirty="0">
                            <a:solidFill>
                              <a:schemeClr val="tx2"/>
                            </a:solidFill>
                            <a:latin typeface="Cambria Math" panose="02040503050406030204" charset="0"/>
                            <a:cs typeface="Cambria Math" panose="02040503050406030204" charset="0"/>
                          </a:rPr>
                          <m:t>4</m:t>
                        </m:r>
                      </m:sup>
                    </m:sSup>
                    <m:r>
                      <a:rPr lang="ar-AE" altLang="zh-CN" sz="1600" i="1" dirty="0">
                        <a:solidFill>
                          <a:schemeClr val="tx2"/>
                        </a:solidFill>
                        <a:latin typeface="Cambria Math" panose="02040503050406030204" charset="0"/>
                        <a:cs typeface="Cambria Math" panose="02040503050406030204" charset="0"/>
                      </a:rPr>
                      <m:t>+</m:t>
                    </m:r>
                    <m:sSup>
                      <m:sSupPr>
                        <m:ctrlPr>
                          <a:rPr lang="ar-AE" altLang="zh-CN" sz="1600" i="1" dirty="0">
                            <a:solidFill>
                              <a:schemeClr val="tx2"/>
                            </a:solidFill>
                            <a:latin typeface="Cambria Math" panose="02040503050406030204" pitchFamily="18" charset="0"/>
                            <a:cs typeface="Cambria Math" panose="02040503050406030204" charset="0"/>
                          </a:rPr>
                        </m:ctrlPr>
                      </m:sSupPr>
                      <m:e>
                        <m:d>
                          <m:dPr>
                            <m:ctrlPr>
                              <a:rPr lang="ar-AE" altLang="zh-CN" sz="1600" i="1" dirty="0">
                                <a:solidFill>
                                  <a:schemeClr val="tx2"/>
                                </a:solidFill>
                                <a:latin typeface="Cambria Math" panose="02040503050406030204" pitchFamily="18" charset="0"/>
                                <a:cs typeface="Cambria Math" panose="02040503050406030204" charset="0"/>
                              </a:rPr>
                            </m:ctrlPr>
                          </m:dPr>
                          <m:e>
                            <m:r>
                              <a:rPr lang="zh-CN" altLang="ar-AE" sz="1600" i="1" dirty="0">
                                <a:solidFill>
                                  <a:schemeClr val="tx2"/>
                                </a:solidFill>
                                <a:latin typeface="Cambria Math" panose="02040503050406030204" charset="0"/>
                                <a:cs typeface="Cambria Math" panose="02040503050406030204" charset="0"/>
                              </a:rPr>
                              <m:t>𝑦</m:t>
                            </m:r>
                            <m:r>
                              <a:rPr lang="zh-CN" altLang="ar-AE" sz="1600" i="1" dirty="0">
                                <a:solidFill>
                                  <a:schemeClr val="tx2"/>
                                </a:solidFill>
                                <a:latin typeface="Cambria Math" panose="02040503050406030204" charset="0"/>
                                <a:cs typeface="Cambria Math" panose="02040503050406030204" charset="0"/>
                              </a:rPr>
                              <m:t>−</m:t>
                            </m:r>
                            <m:r>
                              <a:rPr lang="ar-AE" altLang="zh-CN" sz="1600" i="1" dirty="0">
                                <a:solidFill>
                                  <a:schemeClr val="tx2"/>
                                </a:solidFill>
                                <a:latin typeface="Cambria Math" panose="02040503050406030204" charset="0"/>
                                <a:cs typeface="Cambria Math" panose="02040503050406030204" charset="0"/>
                              </a:rPr>
                              <m:t>0</m:t>
                            </m:r>
                            <m:r>
                              <a:rPr lang="ar-AE" altLang="zh-CN" sz="1600" i="1" dirty="0">
                                <a:solidFill>
                                  <a:schemeClr val="tx2"/>
                                </a:solidFill>
                                <a:latin typeface="Cambria Math" panose="02040503050406030204" charset="0"/>
                                <a:cs typeface="Cambria Math" panose="02040503050406030204" charset="0"/>
                              </a:rPr>
                              <m:t>.</m:t>
                            </m:r>
                            <m:r>
                              <a:rPr lang="ar-AE" altLang="zh-CN" sz="1600" i="1" dirty="0">
                                <a:solidFill>
                                  <a:schemeClr val="tx2"/>
                                </a:solidFill>
                                <a:latin typeface="Cambria Math" panose="02040503050406030204" charset="0"/>
                                <a:cs typeface="Cambria Math" panose="02040503050406030204" charset="0"/>
                              </a:rPr>
                              <m:t>4</m:t>
                            </m:r>
                          </m:e>
                        </m:d>
                      </m:e>
                      <m:sup>
                        <m:r>
                          <a:rPr lang="ar-AE" altLang="zh-CN" sz="1600" i="1" dirty="0">
                            <a:solidFill>
                              <a:schemeClr val="tx2"/>
                            </a:solidFill>
                            <a:latin typeface="Cambria Math" panose="02040503050406030204" charset="0"/>
                            <a:cs typeface="Cambria Math" panose="02040503050406030204" charset="0"/>
                          </a:rPr>
                          <m:t>4</m:t>
                        </m:r>
                      </m:sup>
                    </m:sSup>
                    <m:r>
                      <a:rPr lang="ar-AE" altLang="zh-CN" sz="1600" i="1" dirty="0">
                        <a:solidFill>
                          <a:schemeClr val="tx2"/>
                        </a:solidFill>
                        <a:latin typeface="Cambria Math" panose="02040503050406030204" charset="0"/>
                        <a:cs typeface="Cambria Math" panose="02040503050406030204" charset="0"/>
                      </a:rPr>
                      <m:t>−</m:t>
                    </m:r>
                    <m:r>
                      <a:rPr lang="zh-CN" altLang="ar-AE" sz="1600" i="1" dirty="0">
                        <a:solidFill>
                          <a:schemeClr val="tx2"/>
                        </a:solidFill>
                        <a:latin typeface="Cambria Math" panose="02040503050406030204" charset="0"/>
                        <a:cs typeface="Cambria Math" panose="02040503050406030204" charset="0"/>
                      </a:rPr>
                      <m:t>𝑥𝑦</m:t>
                    </m:r>
                  </m:oMath>
                </a14:m>
                <a:r>
                  <a:rPr lang="zh-CN" altLang="en-US" sz="1600" dirty="0"/>
                  <a:t>的：</a:t>
                </a:r>
              </a:p>
              <a:p>
                <a:pPr fontAlgn="base"/>
                <a:r>
                  <a:rPr lang="zh-CN" altLang="en-US" sz="1600" dirty="0"/>
                  <a:t>三维线型图</a:t>
                </a:r>
              </a:p>
              <a:p>
                <a:pPr fontAlgn="base"/>
                <a:r>
                  <a:rPr lang="zh-CN" altLang="en-US" sz="1600" dirty="0"/>
                  <a:t>网格曲面图</a:t>
                </a:r>
              </a:p>
              <a:p>
                <a:pPr fontAlgn="base"/>
                <a:r>
                  <a:rPr lang="zh-CN" altLang="en-US" sz="1600" dirty="0"/>
                  <a:t>曲面图</a:t>
                </a:r>
              </a:p>
              <a:p>
                <a:pPr indent="0" fontAlgn="auto">
                  <a:lnSpc>
                    <a:spcPct val="150000"/>
                  </a:lnSpc>
                </a:pPr>
                <a:endParaRPr sz="1600" dirty="0">
                  <a:solidFill>
                    <a:schemeClr val="tx2"/>
                  </a:solidFill>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5"/>
                </p:custDataLst>
              </p:nvPr>
            </p:nvSpPr>
            <p:spPr>
              <a:xfrm>
                <a:off x="527825" y="1183242"/>
                <a:ext cx="8106410" cy="1446550"/>
              </a:xfrm>
              <a:prstGeom prst="rect">
                <a:avLst/>
              </a:prstGeom>
              <a:blipFill rotWithShape="0">
                <a:blip r:embed="rId6"/>
                <a:stretch>
                  <a:fillRect l="-451" t="-1688"/>
                </a:stretch>
              </a:blipFill>
            </p:spPr>
            <p:txBody>
              <a:bodyPr/>
              <a:lstStyle/>
              <a:p>
                <a:r>
                  <a:rPr lang="zh-CN" altLang="en-US">
                    <a:noFill/>
                  </a:rPr>
                  <a:t> </a:t>
                </a:r>
              </a:p>
            </p:txBody>
          </p:sp>
        </mc:Fallback>
      </mc:AlternateContent>
      <p:pic>
        <p:nvPicPr>
          <p:cNvPr id="4" name="图片 3"/>
          <p:cNvPicPr>
            <a:picLocks noChangeAspect="1"/>
          </p:cNvPicPr>
          <p:nvPr>
            <p:custDataLst>
              <p:tags r:id="rId3"/>
            </p:custDataLst>
          </p:nvPr>
        </p:nvPicPr>
        <p:blipFill>
          <a:blip r:embed="rId7"/>
          <a:stretch>
            <a:fillRect/>
          </a:stretch>
        </p:blipFill>
        <p:spPr>
          <a:xfrm>
            <a:off x="4677535" y="2149178"/>
            <a:ext cx="4062095" cy="30473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latin typeface="+mn-lt"/>
                <a:ea typeface="+mn-ea"/>
                <a:cs typeface="+mn-ea"/>
                <a:sym typeface="+mn-lt"/>
              </a:rPr>
              <a:t>8</a:t>
            </a:r>
            <a:r>
              <a:rPr lang="en-GB" dirty="0">
                <a:latin typeface="+mn-lt"/>
                <a:ea typeface="+mn-ea"/>
                <a:cs typeface="+mn-ea"/>
                <a:sym typeface="+mn-lt"/>
              </a:rPr>
              <a:t>. </a:t>
            </a:r>
            <a:r>
              <a:rPr lang="en-US" altLang="en-GB" dirty="0" smtClean="0">
                <a:latin typeface="+mn-lt"/>
                <a:ea typeface="+mn-ea"/>
                <a:cs typeface="+mn-ea"/>
                <a:sym typeface="+mn-lt"/>
              </a:rPr>
              <a:t>5 </a:t>
            </a:r>
            <a:r>
              <a:rPr lang="zh-CN" altLang="en-US" dirty="0" smtClean="0">
                <a:cs typeface="+mn-ea"/>
                <a:sym typeface="+mn-lt"/>
              </a:rPr>
              <a:t>实验</a:t>
            </a:r>
            <a:endParaRPr lang="en-GB" dirty="0">
              <a:latin typeface="+mn-lt"/>
              <a:ea typeface="+mn-ea"/>
              <a:cs typeface="+mn-ea"/>
              <a:sym typeface="+mn-lt"/>
            </a:endParaRPr>
          </a:p>
        </p:txBody>
      </p:sp>
      <p:sp>
        <p:nvSpPr>
          <p:cNvPr id="3" name="文本框 2"/>
          <p:cNvSpPr txBox="1"/>
          <p:nvPr/>
        </p:nvSpPr>
        <p:spPr>
          <a:xfrm>
            <a:off x="579724" y="2497878"/>
            <a:ext cx="3913505" cy="2553335"/>
          </a:xfrm>
          <a:prstGeom prst="rect">
            <a:avLst/>
          </a:prstGeom>
          <a:solidFill>
            <a:schemeClr val="accent3">
              <a:lumMod val="60000"/>
              <a:lumOff val="40000"/>
            </a:schemeClr>
          </a:solidFill>
        </p:spPr>
        <p:txBody>
          <a:bodyPr wrap="square" rtlCol="0">
            <a:spAutoFit/>
          </a:bodyPr>
          <a:lstStyle/>
          <a:p>
            <a:r>
              <a:rPr lang="en-US" sz="1000" b="0" i="0" dirty="0">
                <a:effectLst/>
                <a:latin typeface="Menlo"/>
              </a:rPr>
              <a:t>salary = [8200 12200 9000 6850 7800 8500 7500 4800 9200 7600 6250 10800 ...</a:t>
            </a:r>
          </a:p>
          <a:p>
            <a:r>
              <a:rPr lang="en-US" sz="1000" b="0" i="0" dirty="0">
                <a:effectLst/>
                <a:latin typeface="Menlo"/>
              </a:rPr>
              <a:t>          11500 8200 11000 12800 7800 8250 7500 8600 8200 6300 12000 ...</a:t>
            </a:r>
          </a:p>
          <a:p>
            <a:r>
              <a:rPr lang="en-US" sz="1000" b="0" i="0" dirty="0">
                <a:effectLst/>
                <a:latin typeface="Menlo"/>
              </a:rPr>
              <a:t>          6500 7800 5500 6600 7500 8200 9000 6800 8300 7800 8500 7500 4800 ...</a:t>
            </a:r>
          </a:p>
          <a:p>
            <a:r>
              <a:rPr lang="en-US" sz="1000" b="0" i="0" dirty="0">
                <a:effectLst/>
                <a:latin typeface="Menlo"/>
              </a:rPr>
              <a:t>          9100 6800 7600 15000 6500 8200 20000 9800 7800 18000 10500 5700 ...</a:t>
            </a:r>
          </a:p>
          <a:p>
            <a:r>
              <a:rPr lang="en-US" sz="1000" b="0" i="0" dirty="0">
                <a:effectLst/>
                <a:latin typeface="Menlo"/>
              </a:rPr>
              <a:t>          7500 8200 6000 6800 7800 5500 7900 5500 7500 7000 7100 5800];</a:t>
            </a:r>
          </a:p>
          <a:p>
            <a:r>
              <a:rPr lang="en-US" sz="1000" b="0" i="0" dirty="0">
                <a:effectLst/>
                <a:latin typeface="Menlo"/>
              </a:rPr>
              <a:t>average = mean(salary);</a:t>
            </a:r>
          </a:p>
          <a:p>
            <a:r>
              <a:rPr lang="en-US" sz="1000" b="0" i="0" dirty="0">
                <a:effectLst/>
                <a:latin typeface="Menlo"/>
              </a:rPr>
              <a:t>x = 4000:2000:20000;</a:t>
            </a:r>
          </a:p>
          <a:p>
            <a:r>
              <a:rPr lang="en-US" sz="1000" b="0" i="0" dirty="0">
                <a:effectLst/>
                <a:latin typeface="Menlo"/>
              </a:rPr>
              <a:t>histogram(salary, x);</a:t>
            </a:r>
          </a:p>
          <a:p>
            <a:r>
              <a:rPr lang="en-US" sz="1000" b="0" i="0" dirty="0">
                <a:effectLst/>
                <a:latin typeface="Menlo"/>
              </a:rPr>
              <a:t>num = length(find((salary&gt;=10000)));</a:t>
            </a:r>
          </a:p>
          <a:p>
            <a:r>
              <a:rPr lang="en-US" sz="1000" b="0" i="0" dirty="0">
                <a:effectLst/>
                <a:latin typeface="Menlo"/>
              </a:rPr>
              <a:t>disp(average);</a:t>
            </a:r>
          </a:p>
          <a:p>
            <a:r>
              <a:rPr lang="en-US" sz="1000" b="0" i="0" dirty="0">
                <a:effectLst/>
                <a:latin typeface="Menlo"/>
              </a:rPr>
              <a:t>disp(num);</a:t>
            </a:r>
          </a:p>
        </p:txBody>
      </p:sp>
      <p:sp>
        <p:nvSpPr>
          <p:cNvPr id="5" name="文本框 4"/>
          <p:cNvSpPr txBox="1"/>
          <p:nvPr>
            <p:custDataLst>
              <p:tags r:id="rId1"/>
            </p:custDataLst>
          </p:nvPr>
        </p:nvSpPr>
        <p:spPr>
          <a:xfrm>
            <a:off x="527685" y="766041"/>
            <a:ext cx="1980029" cy="307777"/>
          </a:xfrm>
          <a:prstGeom prst="rect">
            <a:avLst/>
          </a:prstGeom>
          <a:noFill/>
        </p:spPr>
        <p:txBody>
          <a:bodyPr wrap="none" rtlCol="0">
            <a:spAutoFit/>
          </a:bodyPr>
          <a:lstStyle/>
          <a:p>
            <a:r>
              <a:rPr lang="zh-CN" altLang="en-US" sz="1400" dirty="0"/>
              <a:t>目标：绘制数据分布图</a:t>
            </a:r>
            <a:endParaRPr lang="en-US" altLang="zh-CN" sz="1400" dirty="0">
              <a:solidFill>
                <a:schemeClr val="tx2"/>
              </a:solidFill>
              <a:latin typeface="Times New Roman" panose="02020603050405020304" pitchFamily="18" charset="0"/>
              <a:cs typeface="Times New Roman" panose="02020603050405020304" pitchFamily="18" charset="0"/>
              <a:sym typeface="+mn-ea"/>
            </a:endParaRPr>
          </a:p>
        </p:txBody>
      </p:sp>
      <p:sp>
        <p:nvSpPr>
          <p:cNvPr id="8" name="文本框 7"/>
          <p:cNvSpPr txBox="1"/>
          <p:nvPr>
            <p:custDataLst>
              <p:tags r:id="rId2"/>
            </p:custDataLst>
          </p:nvPr>
        </p:nvSpPr>
        <p:spPr>
          <a:xfrm>
            <a:off x="579724" y="1167226"/>
            <a:ext cx="8415593" cy="1169551"/>
          </a:xfrm>
          <a:prstGeom prst="rect">
            <a:avLst/>
          </a:prstGeom>
          <a:noFill/>
        </p:spPr>
        <p:txBody>
          <a:bodyPr wrap="square" rtlCol="0">
            <a:spAutoFit/>
          </a:bodyPr>
          <a:lstStyle/>
          <a:p>
            <a:pPr fontAlgn="base"/>
            <a:r>
              <a:rPr lang="zh-CN" altLang="en-US" sz="1400" dirty="0"/>
              <a:t>内容：某公司本月发放工资（单位：元）如下：</a:t>
            </a:r>
            <a:br>
              <a:rPr lang="zh-CN" altLang="en-US" sz="1400" dirty="0"/>
            </a:br>
            <a:r>
              <a:rPr lang="en-US" altLang="zh-CN" sz="1400" dirty="0"/>
              <a:t>8200 12200 9000 6850 7800 8500 7500 4800 9200 7600 6250 10800 11500 8200 11000 12800 7800 7250 7500 8600 8200 6300 12000 6500 7800 5500 6600 7500 8200 9000 6800 8300 7800 8500 7500 4800 9100 6800 7600 15000 6500 8200 20000 9800 7800 18000 10500 5700 7500 8200 6000 6800 7800 5500 7900 5500 7500 7000 7100 </a:t>
            </a:r>
            <a:r>
              <a:rPr lang="en-US" altLang="zh-CN" sz="1400" dirty="0" smtClean="0"/>
              <a:t>5800</a:t>
            </a:r>
            <a:r>
              <a:rPr lang="zh-CN" altLang="en-US" sz="1400" dirty="0" smtClean="0"/>
              <a:t>。要求：计算平均工资，绘制直方图，统计</a:t>
            </a:r>
            <a:r>
              <a:rPr lang="zh-CN" altLang="en-US" sz="1400" dirty="0"/>
              <a:t>月薪 </a:t>
            </a:r>
            <a:r>
              <a:rPr lang="en-US" altLang="zh-CN" sz="1400" dirty="0"/>
              <a:t>&gt; 10 000 </a:t>
            </a:r>
            <a:r>
              <a:rPr lang="zh-CN" altLang="en-US" sz="1400" dirty="0"/>
              <a:t>元的人数</a:t>
            </a:r>
          </a:p>
        </p:txBody>
      </p:sp>
      <p:pic>
        <p:nvPicPr>
          <p:cNvPr id="4" name="图片 3"/>
          <p:cNvPicPr>
            <a:picLocks noChangeAspect="1"/>
          </p:cNvPicPr>
          <p:nvPr>
            <p:custDataLst>
              <p:tags r:id="rId3"/>
            </p:custDataLst>
          </p:nvPr>
        </p:nvPicPr>
        <p:blipFill>
          <a:blip r:embed="rId5"/>
          <a:stretch>
            <a:fillRect/>
          </a:stretch>
        </p:blipFill>
        <p:spPr>
          <a:xfrm>
            <a:off x="5065162" y="2211222"/>
            <a:ext cx="4011930" cy="30086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latin typeface="+mn-lt"/>
                <a:ea typeface="+mn-ea"/>
                <a:cs typeface="+mn-ea"/>
                <a:sym typeface="+mn-lt"/>
              </a:rPr>
              <a:t>8</a:t>
            </a:r>
            <a:r>
              <a:rPr lang="en-GB" dirty="0">
                <a:latin typeface="+mn-lt"/>
                <a:ea typeface="+mn-ea"/>
                <a:cs typeface="+mn-ea"/>
                <a:sym typeface="+mn-lt"/>
              </a:rPr>
              <a:t>. </a:t>
            </a:r>
            <a:r>
              <a:rPr lang="en-US" altLang="en-GB" dirty="0" smtClean="0">
                <a:latin typeface="+mn-lt"/>
                <a:ea typeface="+mn-ea"/>
                <a:cs typeface="+mn-ea"/>
                <a:sym typeface="+mn-lt"/>
              </a:rPr>
              <a:t>6 </a:t>
            </a:r>
            <a:r>
              <a:rPr lang="zh-CN" altLang="en-US" dirty="0" smtClean="0">
                <a:cs typeface="+mn-ea"/>
                <a:sym typeface="+mn-lt"/>
              </a:rPr>
              <a:t>实验</a:t>
            </a:r>
            <a:endParaRPr lang="en-GB" dirty="0">
              <a:latin typeface="+mn-lt"/>
              <a:ea typeface="+mn-ea"/>
              <a:cs typeface="+mn-ea"/>
              <a:sym typeface="+mn-lt"/>
            </a:endParaRPr>
          </a:p>
        </p:txBody>
      </p:sp>
      <p:sp>
        <p:nvSpPr>
          <p:cNvPr id="3" name="文本框 2"/>
          <p:cNvSpPr txBox="1"/>
          <p:nvPr/>
        </p:nvSpPr>
        <p:spPr>
          <a:xfrm>
            <a:off x="595599" y="2834819"/>
            <a:ext cx="3594735" cy="1568450"/>
          </a:xfrm>
          <a:prstGeom prst="rect">
            <a:avLst/>
          </a:prstGeom>
          <a:solidFill>
            <a:schemeClr val="accent3">
              <a:lumMod val="60000"/>
              <a:lumOff val="40000"/>
            </a:schemeClr>
          </a:solidFill>
        </p:spPr>
        <p:txBody>
          <a:bodyPr wrap="square" rtlCol="0">
            <a:spAutoFit/>
          </a:bodyPr>
          <a:lstStyle/>
          <a:p>
            <a:r>
              <a:rPr lang="en-US" sz="1600" b="0" i="0" dirty="0">
                <a:effectLst/>
                <a:latin typeface="Menlo"/>
              </a:rPr>
              <a:t>data = rand(100,4);</a:t>
            </a:r>
          </a:p>
          <a:p>
            <a:r>
              <a:rPr lang="en-US" sz="1600" b="0" i="0" dirty="0">
                <a:effectLst/>
                <a:latin typeface="Menlo"/>
              </a:rPr>
              <a:t>x = data(:,1);</a:t>
            </a:r>
          </a:p>
          <a:p>
            <a:r>
              <a:rPr lang="en-US" sz="1600" b="0" i="0" dirty="0">
                <a:effectLst/>
                <a:latin typeface="Menlo"/>
              </a:rPr>
              <a:t>y = data(:,2);</a:t>
            </a:r>
          </a:p>
          <a:p>
            <a:r>
              <a:rPr lang="en-US" sz="1600" b="0" i="0" dirty="0">
                <a:effectLst/>
                <a:latin typeface="Menlo"/>
              </a:rPr>
              <a:t>sz = 40 * data(:,3);</a:t>
            </a:r>
          </a:p>
          <a:p>
            <a:r>
              <a:rPr lang="en-US" sz="1600" b="0" i="0" dirty="0">
                <a:effectLst/>
                <a:latin typeface="Menlo"/>
              </a:rPr>
              <a:t>color = 10 * data(:,4);</a:t>
            </a:r>
          </a:p>
          <a:p>
            <a:r>
              <a:rPr lang="en-US" sz="1600" b="0" i="0" dirty="0">
                <a:effectLst/>
                <a:latin typeface="Menlo"/>
              </a:rPr>
              <a:t>scatter(x,y,sz, color, 'filled', 'd');</a:t>
            </a:r>
          </a:p>
        </p:txBody>
      </p:sp>
      <p:sp>
        <p:nvSpPr>
          <p:cNvPr id="5" name="文本框 4"/>
          <p:cNvSpPr txBox="1"/>
          <p:nvPr>
            <p:custDataLst>
              <p:tags r:id="rId1"/>
            </p:custDataLst>
          </p:nvPr>
        </p:nvSpPr>
        <p:spPr>
          <a:xfrm>
            <a:off x="527825" y="864173"/>
            <a:ext cx="2236510" cy="338554"/>
          </a:xfrm>
          <a:prstGeom prst="rect">
            <a:avLst/>
          </a:prstGeom>
          <a:noFill/>
        </p:spPr>
        <p:txBody>
          <a:bodyPr wrap="none" rtlCol="0">
            <a:spAutoFit/>
          </a:bodyPr>
          <a:lstStyle/>
          <a:p>
            <a:r>
              <a:rPr lang="zh-CN" altLang="en-US" sz="1600" dirty="0"/>
              <a:t>目标：绘制离散数据图</a:t>
            </a:r>
            <a:endParaRPr lang="en-US" altLang="zh-CN" sz="1600" dirty="0">
              <a:solidFill>
                <a:schemeClr val="tx2"/>
              </a:solidFill>
              <a:latin typeface="Times New Roman" panose="02020603050405020304" pitchFamily="18" charset="0"/>
              <a:cs typeface="Times New Roman" panose="02020603050405020304" pitchFamily="18" charset="0"/>
              <a:sym typeface="+mn-ea"/>
            </a:endParaRPr>
          </a:p>
        </p:txBody>
      </p:sp>
      <p:sp>
        <p:nvSpPr>
          <p:cNvPr id="8" name="文本框 7"/>
          <p:cNvSpPr txBox="1"/>
          <p:nvPr>
            <p:custDataLst>
              <p:tags r:id="rId2"/>
            </p:custDataLst>
          </p:nvPr>
        </p:nvSpPr>
        <p:spPr>
          <a:xfrm>
            <a:off x="543560" y="1231464"/>
            <a:ext cx="8384850" cy="1569660"/>
          </a:xfrm>
          <a:prstGeom prst="rect">
            <a:avLst/>
          </a:prstGeom>
          <a:noFill/>
        </p:spPr>
        <p:txBody>
          <a:bodyPr wrap="square" rtlCol="0">
            <a:spAutoFit/>
          </a:bodyPr>
          <a:lstStyle/>
          <a:p>
            <a:pPr fontAlgn="base"/>
            <a:r>
              <a:rPr lang="zh-CN" altLang="en-US" sz="1600" dirty="0"/>
              <a:t>内容：随机生成 </a:t>
            </a:r>
            <a:r>
              <a:rPr lang="en-US" altLang="zh-CN" sz="1600" dirty="0"/>
              <a:t>100×4 </a:t>
            </a:r>
            <a:r>
              <a:rPr lang="zh-CN" altLang="en-US" sz="1600" dirty="0"/>
              <a:t>数组，绘制散点图：</a:t>
            </a:r>
          </a:p>
          <a:p>
            <a:pPr fontAlgn="base"/>
            <a:r>
              <a:rPr lang="zh-CN" altLang="en-US" sz="1600" dirty="0"/>
              <a:t>第 </a:t>
            </a:r>
            <a:r>
              <a:rPr lang="en-US" altLang="zh-CN" sz="1600" dirty="0"/>
              <a:t>1 </a:t>
            </a:r>
            <a:r>
              <a:rPr lang="zh-CN" altLang="en-US" sz="1600" dirty="0"/>
              <a:t>列为横坐标</a:t>
            </a:r>
          </a:p>
          <a:p>
            <a:pPr fontAlgn="base"/>
            <a:r>
              <a:rPr lang="zh-CN" altLang="en-US" sz="1600" dirty="0"/>
              <a:t>第 </a:t>
            </a:r>
            <a:r>
              <a:rPr lang="en-US" altLang="zh-CN" sz="1600" dirty="0"/>
              <a:t>2 </a:t>
            </a:r>
            <a:r>
              <a:rPr lang="zh-CN" altLang="en-US" sz="1600" dirty="0"/>
              <a:t>列为纵坐标</a:t>
            </a:r>
          </a:p>
          <a:p>
            <a:pPr fontAlgn="base"/>
            <a:r>
              <a:rPr lang="zh-CN" altLang="en-US" sz="1600" dirty="0"/>
              <a:t>第 </a:t>
            </a:r>
            <a:r>
              <a:rPr lang="en-US" altLang="zh-CN" sz="1600" dirty="0"/>
              <a:t>3 </a:t>
            </a:r>
            <a:r>
              <a:rPr lang="zh-CN" altLang="en-US" sz="1600" dirty="0"/>
              <a:t>列 </a:t>
            </a:r>
            <a:r>
              <a:rPr lang="en-US" altLang="zh-CN" sz="1600" dirty="0"/>
              <a:t>×50 </a:t>
            </a:r>
            <a:r>
              <a:rPr lang="zh-CN" altLang="en-US" sz="1600" dirty="0"/>
              <a:t>控制符号大小</a:t>
            </a:r>
          </a:p>
          <a:p>
            <a:pPr fontAlgn="base"/>
            <a:r>
              <a:rPr lang="zh-CN" altLang="en-US" sz="1600" dirty="0"/>
              <a:t>第 </a:t>
            </a:r>
            <a:r>
              <a:rPr lang="en-US" altLang="zh-CN" sz="1600" dirty="0"/>
              <a:t>4 </a:t>
            </a:r>
            <a:r>
              <a:rPr lang="zh-CN" altLang="en-US" sz="1600" dirty="0"/>
              <a:t>列 </a:t>
            </a:r>
            <a:r>
              <a:rPr lang="en-US" altLang="zh-CN" sz="1600" dirty="0"/>
              <a:t>×10 </a:t>
            </a:r>
            <a:r>
              <a:rPr lang="zh-CN" altLang="en-US" sz="1600" dirty="0"/>
              <a:t>控制符号颜色</a:t>
            </a:r>
            <a:br>
              <a:rPr lang="zh-CN" altLang="en-US" sz="1600" dirty="0"/>
            </a:br>
            <a:r>
              <a:rPr lang="zh-CN" altLang="en-US" sz="1600" dirty="0"/>
              <a:t>符号形状：实心菱形</a:t>
            </a:r>
          </a:p>
        </p:txBody>
      </p:sp>
      <p:pic>
        <p:nvPicPr>
          <p:cNvPr id="4" name="图片 3"/>
          <p:cNvPicPr>
            <a:picLocks noChangeAspect="1"/>
          </p:cNvPicPr>
          <p:nvPr>
            <p:custDataLst>
              <p:tags r:id="rId3"/>
            </p:custDataLst>
          </p:nvPr>
        </p:nvPicPr>
        <p:blipFill>
          <a:blip r:embed="rId5"/>
          <a:stretch>
            <a:fillRect/>
          </a:stretch>
        </p:blipFill>
        <p:spPr>
          <a:xfrm>
            <a:off x="4699883" y="2203450"/>
            <a:ext cx="3920490" cy="2940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latin typeface="+mn-lt"/>
                <a:ea typeface="+mn-ea"/>
                <a:cs typeface="+mn-ea"/>
                <a:sym typeface="+mn-lt"/>
              </a:rPr>
              <a:t>8</a:t>
            </a:r>
            <a:r>
              <a:rPr lang="en-GB" dirty="0">
                <a:latin typeface="+mn-lt"/>
                <a:ea typeface="+mn-ea"/>
                <a:cs typeface="+mn-ea"/>
                <a:sym typeface="+mn-lt"/>
              </a:rPr>
              <a:t>. </a:t>
            </a:r>
            <a:r>
              <a:rPr lang="en-US" altLang="en-GB" dirty="0" smtClean="0">
                <a:latin typeface="+mn-lt"/>
                <a:ea typeface="+mn-ea"/>
                <a:cs typeface="+mn-ea"/>
                <a:sym typeface="+mn-lt"/>
              </a:rPr>
              <a:t>7 </a:t>
            </a:r>
            <a:r>
              <a:rPr lang="zh-CN" altLang="en-US" dirty="0" smtClean="0">
                <a:cs typeface="+mn-ea"/>
                <a:sym typeface="+mn-lt"/>
              </a:rPr>
              <a:t>实验</a:t>
            </a:r>
            <a:endParaRPr lang="en-GB" dirty="0">
              <a:latin typeface="+mn-lt"/>
              <a:ea typeface="+mn-ea"/>
              <a:cs typeface="+mn-ea"/>
              <a:sym typeface="+mn-lt"/>
            </a:endParaRPr>
          </a:p>
        </p:txBody>
      </p:sp>
      <p:sp>
        <p:nvSpPr>
          <p:cNvPr id="5" name="文本框 4"/>
          <p:cNvSpPr txBox="1"/>
          <p:nvPr>
            <p:custDataLst>
              <p:tags r:id="rId1"/>
            </p:custDataLst>
          </p:nvPr>
        </p:nvSpPr>
        <p:spPr>
          <a:xfrm>
            <a:off x="475646" y="879211"/>
            <a:ext cx="2031325" cy="338554"/>
          </a:xfrm>
          <a:prstGeom prst="rect">
            <a:avLst/>
          </a:prstGeom>
          <a:noFill/>
        </p:spPr>
        <p:txBody>
          <a:bodyPr wrap="none" rtlCol="0">
            <a:spAutoFit/>
          </a:bodyPr>
          <a:lstStyle/>
          <a:p>
            <a:r>
              <a:rPr lang="zh-CN" altLang="en-US" sz="1600" dirty="0"/>
              <a:t>目标：绘制矢量场图</a:t>
            </a:r>
            <a:endParaRPr lang="en-US" altLang="zh-CN" sz="1600" dirty="0">
              <a:solidFill>
                <a:schemeClr val="tx2"/>
              </a:solidFill>
              <a:latin typeface="Times New Roman" panose="02020603050405020304" pitchFamily="18" charset="0"/>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8" name="文本框 7"/>
              <p:cNvSpPr txBox="1"/>
              <p:nvPr>
                <p:custDataLst>
                  <p:tags r:id="rId2"/>
                </p:custDataLst>
              </p:nvPr>
            </p:nvSpPr>
            <p:spPr>
              <a:xfrm>
                <a:off x="475646" y="1170344"/>
                <a:ext cx="8106410" cy="830997"/>
              </a:xfrm>
              <a:prstGeom prst="rect">
                <a:avLst/>
              </a:prstGeom>
              <a:noFill/>
            </p:spPr>
            <p:txBody>
              <a:bodyPr wrap="square" rtlCol="0">
                <a:spAutoFit/>
              </a:bodyPr>
              <a:lstStyle/>
              <a:p>
                <a:pPr fontAlgn="base"/>
                <a:r>
                  <a:rPr lang="zh-CN" altLang="en-US" sz="1600" dirty="0"/>
                  <a:t>内容：对函数 </a:t>
                </a:r>
                <a14:m>
                  <m:oMath xmlns:m="http://schemas.openxmlformats.org/officeDocument/2006/math">
                    <m:r>
                      <a:rPr lang="en-US" altLang="zh-CN" sz="1600" i="1" dirty="0">
                        <a:solidFill>
                          <a:schemeClr val="tx2"/>
                        </a:solidFill>
                        <a:latin typeface="Cambria Math" panose="02040503050406030204" charset="0"/>
                        <a:cs typeface="Cambria Math" panose="02040503050406030204" charset="0"/>
                      </a:rPr>
                      <m:t>𝑧</m:t>
                    </m:r>
                    <m:r>
                      <a:rPr lang="en-US" altLang="zh-CN" sz="1600" i="1" dirty="0">
                        <a:solidFill>
                          <a:schemeClr val="tx2"/>
                        </a:solidFill>
                        <a:latin typeface="Cambria Math" panose="02040503050406030204" charset="0"/>
                        <a:cs typeface="Cambria Math" panose="02040503050406030204" charset="0"/>
                      </a:rPr>
                      <m:t>=</m:t>
                    </m:r>
                    <m:sSup>
                      <m:sSupPr>
                        <m:ctrlPr>
                          <a:rPr lang="en-US" altLang="zh-CN" sz="1600" i="1" dirty="0">
                            <a:solidFill>
                              <a:schemeClr val="tx2"/>
                            </a:solidFill>
                            <a:latin typeface="Cambria Math" panose="02040503050406030204" pitchFamily="18" charset="0"/>
                            <a:cs typeface="Cambria Math" panose="02040503050406030204" charset="0"/>
                          </a:rPr>
                        </m:ctrlPr>
                      </m:sSupPr>
                      <m:e>
                        <m:r>
                          <a:rPr lang="en-US" altLang="zh-CN" sz="1600" i="1" dirty="0">
                            <a:solidFill>
                              <a:schemeClr val="tx2"/>
                            </a:solidFill>
                            <a:latin typeface="Cambria Math" panose="02040503050406030204" charset="0"/>
                            <a:cs typeface="Cambria Math" panose="02040503050406030204" charset="0"/>
                          </a:rPr>
                          <m:t>𝑦</m:t>
                        </m:r>
                      </m:e>
                      <m:sup>
                        <m:r>
                          <a:rPr lang="en-US" altLang="zh-CN" sz="1600" i="1" dirty="0">
                            <a:solidFill>
                              <a:schemeClr val="tx2"/>
                            </a:solidFill>
                            <a:latin typeface="Cambria Math" panose="02040503050406030204" charset="0"/>
                            <a:cs typeface="Cambria Math" panose="02040503050406030204" charset="0"/>
                          </a:rPr>
                          <m:t>2</m:t>
                        </m:r>
                      </m:sup>
                    </m:sSup>
                    <m:sSup>
                      <m:sSupPr>
                        <m:ctrlPr>
                          <a:rPr lang="en-US" altLang="zh-CN" sz="1600" i="1" dirty="0">
                            <a:solidFill>
                              <a:schemeClr val="tx2"/>
                            </a:solidFill>
                            <a:latin typeface="Cambria Math" panose="02040503050406030204" pitchFamily="18" charset="0"/>
                            <a:cs typeface="Cambria Math" panose="02040503050406030204" charset="0"/>
                          </a:rPr>
                        </m:ctrlPr>
                      </m:sSupPr>
                      <m:e>
                        <m:r>
                          <a:rPr lang="en-US" altLang="zh-CN" sz="1600" i="1" dirty="0">
                            <a:solidFill>
                              <a:schemeClr val="tx2"/>
                            </a:solidFill>
                            <a:latin typeface="Cambria Math" panose="02040503050406030204" charset="0"/>
                            <a:cs typeface="Cambria Math" panose="02040503050406030204" charset="0"/>
                          </a:rPr>
                          <m:t>−</m:t>
                        </m:r>
                        <m:r>
                          <a:rPr lang="en-US" altLang="zh-CN" sz="1600" i="1" dirty="0">
                            <a:solidFill>
                              <a:schemeClr val="tx2"/>
                            </a:solidFill>
                            <a:latin typeface="Cambria Math" panose="02040503050406030204" charset="0"/>
                            <a:cs typeface="Cambria Math" panose="02040503050406030204" charset="0"/>
                          </a:rPr>
                          <m:t>𝑥</m:t>
                        </m:r>
                      </m:e>
                      <m:sup>
                        <m:r>
                          <a:rPr lang="en-US" altLang="zh-CN" sz="1600" i="1" dirty="0">
                            <a:solidFill>
                              <a:schemeClr val="tx2"/>
                            </a:solidFill>
                            <a:latin typeface="Cambria Math" panose="02040503050406030204" charset="0"/>
                            <a:cs typeface="Cambria Math" panose="02040503050406030204" charset="0"/>
                          </a:rPr>
                          <m:t>2</m:t>
                        </m:r>
                      </m:sup>
                    </m:sSup>
                  </m:oMath>
                </a14:m>
                <a:r>
                  <a:rPr lang="en-US" altLang="zh-CN" sz="1600" dirty="0" smtClean="0"/>
                  <a:t> </a:t>
                </a:r>
                <a:r>
                  <a:rPr lang="zh-CN" altLang="en-US" sz="1600" dirty="0"/>
                  <a:t>绘制：</a:t>
                </a:r>
              </a:p>
              <a:p>
                <a:pPr fontAlgn="base"/>
                <a:r>
                  <a:rPr lang="zh-CN" altLang="en-US" sz="1600" dirty="0"/>
                  <a:t>二维矢量图</a:t>
                </a:r>
              </a:p>
              <a:p>
                <a:pPr fontAlgn="base"/>
                <a:r>
                  <a:rPr lang="zh-CN" altLang="en-US" sz="1600" dirty="0"/>
                  <a:t>三维矢量</a:t>
                </a:r>
                <a:r>
                  <a:rPr lang="zh-CN" altLang="en-US" sz="1600" dirty="0" smtClean="0"/>
                  <a:t>图</a:t>
                </a:r>
                <a:endParaRPr lang="zh-CN" altLang="en-US" sz="1600" dirty="0"/>
              </a:p>
            </p:txBody>
          </p:sp>
        </mc:Choice>
        <mc:Fallback xmlns="">
          <p:sp>
            <p:nvSpPr>
              <p:cNvPr id="8" name="文本框 7"/>
              <p:cNvSpPr txBox="1">
                <a:spLocks noRot="1" noChangeAspect="1" noMove="1" noResize="1" noEditPoints="1" noAdjustHandles="1" noChangeArrowheads="1" noChangeShapeType="1" noTextEdit="1"/>
              </p:cNvSpPr>
              <p:nvPr>
                <p:custDataLst>
                  <p:tags r:id="rId7"/>
                </p:custDataLst>
              </p:nvPr>
            </p:nvSpPr>
            <p:spPr>
              <a:xfrm>
                <a:off x="475646" y="1170344"/>
                <a:ext cx="8106410" cy="830997"/>
              </a:xfrm>
              <a:prstGeom prst="rect">
                <a:avLst/>
              </a:prstGeom>
              <a:blipFill rotWithShape="0">
                <a:blip r:embed="rId8"/>
                <a:stretch>
                  <a:fillRect l="-376" t="-2941" b="-8088"/>
                </a:stretch>
              </a:blipFill>
            </p:spPr>
            <p:txBody>
              <a:bodyPr/>
              <a:lstStyle/>
              <a:p>
                <a:r>
                  <a:rPr lang="zh-CN" altLang="en-US">
                    <a:noFill/>
                  </a:rPr>
                  <a:t> </a:t>
                </a:r>
              </a:p>
            </p:txBody>
          </p:sp>
        </mc:Fallback>
      </mc:AlternateContent>
      <p:pic>
        <p:nvPicPr>
          <p:cNvPr id="4" name="图片 3"/>
          <p:cNvPicPr>
            <a:picLocks noChangeAspect="1"/>
          </p:cNvPicPr>
          <p:nvPr>
            <p:custDataLst>
              <p:tags r:id="rId3"/>
            </p:custDataLst>
          </p:nvPr>
        </p:nvPicPr>
        <p:blipFill>
          <a:blip r:embed="rId9"/>
          <a:stretch>
            <a:fillRect/>
          </a:stretch>
        </p:blipFill>
        <p:spPr>
          <a:xfrm>
            <a:off x="3013913" y="2125770"/>
            <a:ext cx="3144520" cy="2358390"/>
          </a:xfrm>
          <a:prstGeom prst="rect">
            <a:avLst/>
          </a:prstGeom>
        </p:spPr>
      </p:pic>
      <p:pic>
        <p:nvPicPr>
          <p:cNvPr id="6" name="图片 5"/>
          <p:cNvPicPr>
            <a:picLocks noChangeAspect="1"/>
          </p:cNvPicPr>
          <p:nvPr>
            <p:custDataLst>
              <p:tags r:id="rId4"/>
            </p:custDataLst>
          </p:nvPr>
        </p:nvPicPr>
        <p:blipFill>
          <a:blip r:embed="rId10"/>
          <a:stretch>
            <a:fillRect/>
          </a:stretch>
        </p:blipFill>
        <p:spPr>
          <a:xfrm>
            <a:off x="6151278" y="2259054"/>
            <a:ext cx="2787094" cy="2091821"/>
          </a:xfrm>
          <a:prstGeom prst="rect">
            <a:avLst/>
          </a:prstGeom>
        </p:spPr>
      </p:pic>
      <p:sp>
        <p:nvSpPr>
          <p:cNvPr id="7" name="文本框 6"/>
          <p:cNvSpPr txBox="1"/>
          <p:nvPr>
            <p:custDataLst>
              <p:tags r:id="rId5"/>
            </p:custDataLst>
          </p:nvPr>
        </p:nvSpPr>
        <p:spPr>
          <a:xfrm>
            <a:off x="475646" y="2022855"/>
            <a:ext cx="2312159" cy="2564220"/>
          </a:xfrm>
          <a:prstGeom prst="rect">
            <a:avLst/>
          </a:prstGeom>
          <a:solidFill>
            <a:schemeClr val="accent3">
              <a:lumMod val="60000"/>
              <a:lumOff val="40000"/>
            </a:schemeClr>
          </a:solidFill>
        </p:spPr>
        <p:txBody>
          <a:bodyPr wrap="square" rtlCol="0">
            <a:noAutofit/>
          </a:bodyPr>
          <a:lstStyle/>
          <a:p>
            <a:pPr>
              <a:lnSpc>
                <a:spcPct val="150000"/>
              </a:lnSpc>
            </a:pPr>
            <a:r>
              <a:rPr lang="en-US" sz="1400" b="0" i="0" dirty="0">
                <a:effectLst/>
                <a:latin typeface="Menlo"/>
              </a:rPr>
              <a:t>[x, y] = meshgrid(-3:0.5:3, -3:0.5:3);</a:t>
            </a:r>
          </a:p>
          <a:p>
            <a:pPr>
              <a:lnSpc>
                <a:spcPct val="150000"/>
              </a:lnSpc>
            </a:pPr>
            <a:r>
              <a:rPr lang="en-US" sz="1400" b="0" i="0" dirty="0">
                <a:effectLst/>
                <a:latin typeface="Menlo"/>
              </a:rPr>
              <a:t>z = y.^2 - x.^2;</a:t>
            </a:r>
          </a:p>
          <a:p>
            <a:pPr>
              <a:lnSpc>
                <a:spcPct val="150000"/>
              </a:lnSpc>
            </a:pPr>
            <a:r>
              <a:rPr lang="en-US" sz="1400" b="0" i="0" dirty="0">
                <a:effectLst/>
                <a:latin typeface="Menlo"/>
              </a:rPr>
              <a:t>[u, v] = gradient(z, 2, 2);</a:t>
            </a:r>
          </a:p>
          <a:p>
            <a:pPr>
              <a:lnSpc>
                <a:spcPct val="150000"/>
              </a:lnSpc>
            </a:pPr>
            <a:r>
              <a:rPr lang="en-US" sz="1400" b="0" i="0" dirty="0">
                <a:effectLst/>
                <a:latin typeface="Menlo"/>
              </a:rPr>
              <a:t>quiver(x, y, u, v);</a:t>
            </a:r>
          </a:p>
          <a:p>
            <a:pPr>
              <a:lnSpc>
                <a:spcPct val="150000"/>
              </a:lnSpc>
            </a:pPr>
            <a:r>
              <a:rPr lang="en-US" sz="1400" b="0" i="0" dirty="0">
                <a:effectLst/>
                <a:latin typeface="Menlo"/>
              </a:rPr>
              <a:t>[u, v, w] = surfnorm(z);</a:t>
            </a:r>
          </a:p>
          <a:p>
            <a:pPr>
              <a:lnSpc>
                <a:spcPct val="150000"/>
              </a:lnSpc>
            </a:pPr>
            <a:r>
              <a:rPr lang="en-US" sz="1400" b="0" i="0" dirty="0">
                <a:effectLst/>
                <a:latin typeface="Menlo"/>
              </a:rPr>
              <a:t>quiver3(z, u, v, w);</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latin typeface="+mn-lt"/>
                <a:ea typeface="+mn-ea"/>
                <a:cs typeface="+mn-ea"/>
                <a:sym typeface="+mn-lt"/>
              </a:rPr>
              <a:t>8</a:t>
            </a:r>
            <a:r>
              <a:rPr lang="en-GB" dirty="0">
                <a:latin typeface="+mn-lt"/>
                <a:ea typeface="+mn-ea"/>
                <a:cs typeface="+mn-ea"/>
                <a:sym typeface="+mn-lt"/>
              </a:rPr>
              <a:t>. </a:t>
            </a:r>
            <a:r>
              <a:rPr lang="en-US" altLang="en-GB" dirty="0" smtClean="0">
                <a:latin typeface="+mn-lt"/>
                <a:ea typeface="+mn-ea"/>
                <a:cs typeface="+mn-ea"/>
                <a:sym typeface="+mn-lt"/>
              </a:rPr>
              <a:t>8 </a:t>
            </a:r>
            <a:r>
              <a:rPr lang="zh-CN" altLang="en-US" dirty="0" smtClean="0">
                <a:cs typeface="+mn-ea"/>
                <a:sym typeface="+mn-lt"/>
              </a:rPr>
              <a:t>实验</a:t>
            </a:r>
            <a:endParaRPr lang="en-GB" dirty="0">
              <a:latin typeface="+mn-lt"/>
              <a:ea typeface="+mn-ea"/>
              <a:cs typeface="+mn-ea"/>
              <a:sym typeface="+mn-lt"/>
            </a:endParaRPr>
          </a:p>
        </p:txBody>
      </p:sp>
      <p:sp>
        <p:nvSpPr>
          <p:cNvPr id="5" name="文本框 4"/>
          <p:cNvSpPr txBox="1"/>
          <p:nvPr>
            <p:custDataLst>
              <p:tags r:id="rId1"/>
            </p:custDataLst>
          </p:nvPr>
        </p:nvSpPr>
        <p:spPr>
          <a:xfrm>
            <a:off x="527685" y="789973"/>
            <a:ext cx="2031325" cy="338554"/>
          </a:xfrm>
          <a:prstGeom prst="rect">
            <a:avLst/>
          </a:prstGeom>
          <a:noFill/>
        </p:spPr>
        <p:txBody>
          <a:bodyPr wrap="none" rtlCol="0">
            <a:spAutoFit/>
          </a:bodyPr>
          <a:lstStyle/>
          <a:p>
            <a:r>
              <a:rPr lang="zh-CN" altLang="en-US" sz="1600" dirty="0"/>
              <a:t>目标：练习体可视化</a:t>
            </a:r>
            <a:endParaRPr lang="en-US" altLang="zh-CN" sz="1600" dirty="0">
              <a:solidFill>
                <a:schemeClr val="tx2"/>
              </a:solidFill>
              <a:latin typeface="Times New Roman" panose="02020603050405020304" pitchFamily="18" charset="0"/>
              <a:cs typeface="Times New Roman" panose="02020603050405020304" pitchFamily="18" charset="0"/>
              <a:sym typeface="+mn-ea"/>
            </a:endParaRPr>
          </a:p>
        </p:txBody>
      </p:sp>
      <mc:AlternateContent xmlns:mc="http://schemas.openxmlformats.org/markup-compatibility/2006" xmlns:a14="http://schemas.microsoft.com/office/drawing/2010/main">
        <mc:Choice Requires="a14">
          <p:sp>
            <p:nvSpPr>
              <p:cNvPr id="8" name="文本框 7"/>
              <p:cNvSpPr txBox="1"/>
              <p:nvPr>
                <p:custDataLst>
                  <p:tags r:id="rId2"/>
                </p:custDataLst>
              </p:nvPr>
            </p:nvSpPr>
            <p:spPr>
              <a:xfrm>
                <a:off x="527685" y="1204588"/>
                <a:ext cx="8346440" cy="1692771"/>
              </a:xfrm>
              <a:prstGeom prst="rect">
                <a:avLst/>
              </a:prstGeom>
              <a:noFill/>
            </p:spPr>
            <p:txBody>
              <a:bodyPr wrap="square" rtlCol="0">
                <a:spAutoFit/>
              </a:bodyPr>
              <a:lstStyle/>
              <a:p>
                <a:pPr fontAlgn="base"/>
                <a:r>
                  <a:rPr lang="zh-CN" altLang="en-US" sz="1600" dirty="0" smtClean="0"/>
                  <a:t>内容</a:t>
                </a:r>
                <a:r>
                  <a:rPr lang="zh-CN" altLang="en-US" sz="1600" dirty="0"/>
                  <a:t>：创建三维标量场</a:t>
                </a:r>
                <a:br>
                  <a:rPr lang="zh-CN" altLang="en-US" sz="1600" dirty="0"/>
                </a:br>
                <a14:m>
                  <m:oMathPara xmlns:m="http://schemas.openxmlformats.org/officeDocument/2006/math">
                    <m:oMathParaPr>
                      <m:jc m:val="centerGroup"/>
                    </m:oMathParaPr>
                    <m:oMath xmlns:m="http://schemas.openxmlformats.org/officeDocument/2006/math">
                      <m:sSup>
                        <m:sSupPr>
                          <m:ctrlPr>
                            <a:rPr lang="zh-CN" altLang="en-US" sz="1600" i="1" dirty="0">
                              <a:solidFill>
                                <a:schemeClr val="tx2"/>
                              </a:solidFill>
                              <a:latin typeface="Cambria Math" panose="02040503050406030204" pitchFamily="18" charset="0"/>
                              <a:cs typeface="Cambria Math" panose="02040503050406030204" charset="0"/>
                            </a:rPr>
                          </m:ctrlPr>
                        </m:sSupPr>
                        <m:e>
                          <m:r>
                            <m:rPr>
                              <m:sty m:val="p"/>
                            </m:rPr>
                            <a:rPr lang="en-US" altLang="zh-CN" sz="1600" i="1" dirty="0">
                              <a:solidFill>
                                <a:schemeClr val="tx2"/>
                              </a:solidFill>
                              <a:latin typeface="Cambria Math" panose="02040503050406030204" pitchFamily="18" charset="0"/>
                              <a:cs typeface="Cambria Math" panose="02040503050406030204" charset="0"/>
                            </a:rPr>
                            <m:t>V</m:t>
                          </m:r>
                          <m:r>
                            <a:rPr lang="en-US" altLang="zh-CN" sz="1600" i="1" dirty="0">
                              <a:solidFill>
                                <a:schemeClr val="tx2"/>
                              </a:solidFill>
                              <a:latin typeface="Cambria Math" panose="02040503050406030204" pitchFamily="18" charset="0"/>
                              <a:cs typeface="Cambria Math" panose="02040503050406030204" charset="0"/>
                            </a:rPr>
                            <m:t>=</m:t>
                          </m:r>
                          <m:r>
                            <a:rPr lang="zh-CN" altLang="en-US" sz="1600" i="1" dirty="0">
                              <a:solidFill>
                                <a:schemeClr val="tx2"/>
                              </a:solidFill>
                              <a:latin typeface="Cambria Math" panose="02040503050406030204" charset="0"/>
                              <a:cs typeface="Cambria Math" panose="02040503050406030204" charset="0"/>
                            </a:rPr>
                            <m:t>𝑥</m:t>
                          </m:r>
                        </m:e>
                        <m:sup>
                          <m:r>
                            <a:rPr lang="en-US" altLang="zh-CN" sz="1600" i="1" dirty="0">
                              <a:solidFill>
                                <a:schemeClr val="tx2"/>
                              </a:solidFill>
                              <a:latin typeface="Cambria Math" panose="02040503050406030204" charset="0"/>
                              <a:cs typeface="Cambria Math" panose="02040503050406030204" charset="0"/>
                            </a:rPr>
                            <m:t>2</m:t>
                          </m:r>
                        </m:sup>
                      </m:sSup>
                      <m:r>
                        <a:rPr lang="en-US" altLang="zh-CN" sz="1600" i="1" dirty="0">
                          <a:solidFill>
                            <a:schemeClr val="tx2"/>
                          </a:solidFill>
                          <a:latin typeface="Cambria Math" panose="02040503050406030204" charset="0"/>
                          <a:cs typeface="Cambria Math" panose="02040503050406030204" charset="0"/>
                        </a:rPr>
                        <m:t>+</m:t>
                      </m:r>
                      <m:sSup>
                        <m:sSupPr>
                          <m:ctrlPr>
                            <a:rPr lang="zh-CN" altLang="en-US" sz="1600" i="1" dirty="0">
                              <a:solidFill>
                                <a:schemeClr val="tx2"/>
                              </a:solidFill>
                              <a:latin typeface="Cambria Math" panose="02040503050406030204" pitchFamily="18" charset="0"/>
                              <a:cs typeface="Cambria Math" panose="02040503050406030204" charset="0"/>
                            </a:rPr>
                          </m:ctrlPr>
                        </m:sSupPr>
                        <m:e>
                          <m:r>
                            <a:rPr lang="zh-CN" altLang="en-US" sz="1600" i="1" dirty="0">
                              <a:solidFill>
                                <a:schemeClr val="tx2"/>
                              </a:solidFill>
                              <a:latin typeface="Cambria Math" panose="02040503050406030204" charset="0"/>
                              <a:cs typeface="Cambria Math" panose="02040503050406030204" charset="0"/>
                            </a:rPr>
                            <m:t>𝑦</m:t>
                          </m:r>
                        </m:e>
                        <m:sup>
                          <m:r>
                            <a:rPr lang="en-US" altLang="zh-CN" sz="1600" i="1" dirty="0">
                              <a:solidFill>
                                <a:schemeClr val="tx2"/>
                              </a:solidFill>
                              <a:latin typeface="Cambria Math" panose="02040503050406030204" charset="0"/>
                              <a:cs typeface="Cambria Math" panose="02040503050406030204" charset="0"/>
                            </a:rPr>
                            <m:t>2</m:t>
                          </m:r>
                        </m:sup>
                      </m:sSup>
                      <m:r>
                        <a:rPr lang="en-US" altLang="zh-CN" sz="1600" i="1" dirty="0">
                          <a:solidFill>
                            <a:schemeClr val="tx2"/>
                          </a:solidFill>
                          <a:latin typeface="Cambria Math" panose="02040503050406030204" charset="0"/>
                          <a:cs typeface="Cambria Math" panose="02040503050406030204" charset="0"/>
                        </a:rPr>
                        <m:t>+</m:t>
                      </m:r>
                      <m:sSup>
                        <m:sSupPr>
                          <m:ctrlPr>
                            <a:rPr lang="zh-CN" altLang="en-US" sz="1600" i="1" dirty="0">
                              <a:solidFill>
                                <a:schemeClr val="tx2"/>
                              </a:solidFill>
                              <a:latin typeface="Cambria Math" panose="02040503050406030204" pitchFamily="18" charset="0"/>
                              <a:cs typeface="Cambria Math" panose="02040503050406030204" charset="0"/>
                            </a:rPr>
                          </m:ctrlPr>
                        </m:sSupPr>
                        <m:e>
                          <m:r>
                            <a:rPr lang="zh-CN" altLang="en-US" sz="1600" i="1" dirty="0">
                              <a:solidFill>
                                <a:schemeClr val="tx2"/>
                              </a:solidFill>
                              <a:latin typeface="Cambria Math" panose="02040503050406030204" charset="0"/>
                              <a:cs typeface="Cambria Math" panose="02040503050406030204" charset="0"/>
                            </a:rPr>
                            <m:t>𝑧</m:t>
                          </m:r>
                        </m:e>
                        <m:sup>
                          <m:r>
                            <a:rPr lang="en-US" altLang="zh-CN" sz="1600" i="1" dirty="0">
                              <a:solidFill>
                                <a:schemeClr val="tx2"/>
                              </a:solidFill>
                              <a:latin typeface="Cambria Math" panose="02040503050406030204" charset="0"/>
                              <a:cs typeface="Cambria Math" panose="02040503050406030204" charset="0"/>
                            </a:rPr>
                            <m:t>2</m:t>
                          </m:r>
                        </m:sup>
                      </m:sSup>
                      <m:r>
                        <a:rPr lang="zh-CN" altLang="en-US" sz="1600" i="1" dirty="0">
                          <a:solidFill>
                            <a:schemeClr val="tx2"/>
                          </a:solidFill>
                          <a:latin typeface="Cambria Math" panose="02040503050406030204" charset="0"/>
                          <a:cs typeface="Cambria Math" panose="02040503050406030204" charset="0"/>
                        </a:rPr>
                        <m:t>−</m:t>
                      </m:r>
                      <m:r>
                        <a:rPr lang="en-US" altLang="zh-CN" sz="1600" i="1" dirty="0">
                          <a:solidFill>
                            <a:schemeClr val="tx2"/>
                          </a:solidFill>
                          <a:latin typeface="Cambria Math" panose="02040503050406030204" charset="0"/>
                          <a:cs typeface="Cambria Math" panose="02040503050406030204" charset="0"/>
                        </a:rPr>
                        <m:t>25</m:t>
                      </m:r>
                    </m:oMath>
                  </m:oMathPara>
                </a14:m>
                <a:r>
                  <a:rPr lang="en-US" altLang="zh-CN" sz="1600" dirty="0"/>
                  <a:t/>
                </a:r>
                <a:br>
                  <a:rPr lang="en-US" altLang="zh-CN" sz="1600" dirty="0"/>
                </a:br>
                <a:r>
                  <a:rPr lang="zh-CN" altLang="en-US" sz="1600" dirty="0"/>
                  <a:t>并绘制：</a:t>
                </a:r>
              </a:p>
              <a:p>
                <a:pPr fontAlgn="base"/>
                <a:r>
                  <a:rPr lang="en-US" altLang="zh-CN" sz="1600" dirty="0"/>
                  <a:t>X </a:t>
                </a:r>
                <a:r>
                  <a:rPr lang="zh-CN" altLang="en-US" sz="1600" dirty="0"/>
                  <a:t>轴方向切片平面：𝑥 </a:t>
                </a:r>
                <a:r>
                  <a:rPr lang="en-US" altLang="zh-CN" sz="1600" dirty="0"/>
                  <a:t>= −3, 0, 3</a:t>
                </a:r>
              </a:p>
              <a:p>
                <a:pPr fontAlgn="base"/>
                <a:r>
                  <a:rPr lang="en-US" altLang="zh-CN" sz="1600" dirty="0"/>
                  <a:t>Z </a:t>
                </a:r>
                <a:r>
                  <a:rPr lang="zh-CN" altLang="en-US" sz="1600" dirty="0"/>
                  <a:t>轴方向切片平面：𝑧 </a:t>
                </a:r>
                <a:r>
                  <a:rPr lang="en-US" altLang="zh-CN" sz="1600" dirty="0"/>
                  <a:t>= −4, 0</a:t>
                </a:r>
              </a:p>
              <a:p>
                <a:pPr indent="0" fontAlgn="auto">
                  <a:lnSpc>
                    <a:spcPct val="150000"/>
                  </a:lnSpc>
                </a:pPr>
                <a:endParaRPr sz="1600" dirty="0">
                  <a:solidFill>
                    <a:schemeClr val="tx2"/>
                  </a:solidFill>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6"/>
                </p:custDataLst>
              </p:nvPr>
            </p:nvSpPr>
            <p:spPr>
              <a:xfrm>
                <a:off x="527685" y="1204588"/>
                <a:ext cx="8346440" cy="1692771"/>
              </a:xfrm>
              <a:prstGeom prst="rect">
                <a:avLst/>
              </a:prstGeom>
              <a:blipFill rotWithShape="0">
                <a:blip r:embed="rId7"/>
                <a:stretch>
                  <a:fillRect l="-438" t="-1444"/>
                </a:stretch>
              </a:blipFill>
            </p:spPr>
            <p:txBody>
              <a:bodyPr/>
              <a:lstStyle/>
              <a:p>
                <a:r>
                  <a:rPr lang="zh-CN" altLang="en-US">
                    <a:noFill/>
                  </a:rPr>
                  <a:t> </a:t>
                </a:r>
              </a:p>
            </p:txBody>
          </p:sp>
        </mc:Fallback>
      </mc:AlternateContent>
      <p:sp>
        <p:nvSpPr>
          <p:cNvPr id="9" name="文本框 8"/>
          <p:cNvSpPr txBox="1"/>
          <p:nvPr>
            <p:custDataLst>
              <p:tags r:id="rId3"/>
            </p:custDataLst>
          </p:nvPr>
        </p:nvSpPr>
        <p:spPr>
          <a:xfrm>
            <a:off x="527685" y="2595705"/>
            <a:ext cx="3155950" cy="1815882"/>
          </a:xfrm>
          <a:prstGeom prst="rect">
            <a:avLst/>
          </a:prstGeom>
          <a:solidFill>
            <a:schemeClr val="accent3">
              <a:lumMod val="60000"/>
              <a:lumOff val="40000"/>
            </a:schemeClr>
          </a:solidFill>
        </p:spPr>
        <p:txBody>
          <a:bodyPr wrap="square" rtlCol="0">
            <a:spAutoFit/>
          </a:bodyPr>
          <a:lstStyle/>
          <a:p>
            <a:r>
              <a:rPr lang="en-US" sz="1600" b="0" i="0" dirty="0">
                <a:effectLst/>
                <a:latin typeface="Menlo"/>
              </a:rPr>
              <a:t>[x,y,z]=meshgrid(-5:0.5:5);</a:t>
            </a:r>
          </a:p>
          <a:p>
            <a:r>
              <a:rPr lang="en-US" sz="1600" b="0" i="0" dirty="0">
                <a:effectLst/>
                <a:latin typeface="Menlo"/>
              </a:rPr>
              <a:t>V = x.^2 + y.^2 + z.^2 - 25;</a:t>
            </a:r>
          </a:p>
          <a:p>
            <a:r>
              <a:rPr lang="en-US" sz="1600" b="0" i="0" dirty="0" err="1">
                <a:effectLst/>
                <a:latin typeface="Menlo"/>
              </a:rPr>
              <a:t>xslice</a:t>
            </a:r>
            <a:r>
              <a:rPr lang="en-US" sz="1600" b="0" i="0" dirty="0">
                <a:effectLst/>
                <a:latin typeface="Menlo"/>
              </a:rPr>
              <a:t> = [-3 0 3];        </a:t>
            </a:r>
          </a:p>
          <a:p>
            <a:r>
              <a:rPr lang="en-US" sz="1600" b="0" i="0" dirty="0">
                <a:effectLst/>
                <a:latin typeface="Menlo"/>
              </a:rPr>
              <a:t>yslice = [];</a:t>
            </a:r>
          </a:p>
          <a:p>
            <a:r>
              <a:rPr lang="en-US" sz="1600" b="0" i="0" dirty="0">
                <a:effectLst/>
                <a:latin typeface="Menlo"/>
              </a:rPr>
              <a:t>zslice = ([-4 0]);</a:t>
            </a:r>
          </a:p>
          <a:p>
            <a:r>
              <a:rPr lang="en-US" sz="1600" b="0" i="0" dirty="0">
                <a:effectLst/>
                <a:latin typeface="Menlo"/>
              </a:rPr>
              <a:t>slice(x, y, z, V, xslice, yslice, zslice)   </a:t>
            </a:r>
          </a:p>
          <a:p>
            <a:r>
              <a:rPr lang="en-US" sz="1600" b="0" i="0" dirty="0">
                <a:effectLst/>
                <a:latin typeface="Menlo"/>
              </a:rPr>
              <a:t>cb = colorbar; </a:t>
            </a:r>
          </a:p>
        </p:txBody>
      </p:sp>
      <p:pic>
        <p:nvPicPr>
          <p:cNvPr id="10" name="图片 9"/>
          <p:cNvPicPr>
            <a:picLocks noChangeAspect="1"/>
          </p:cNvPicPr>
          <p:nvPr>
            <p:custDataLst>
              <p:tags r:id="rId4"/>
            </p:custDataLst>
          </p:nvPr>
        </p:nvPicPr>
        <p:blipFill>
          <a:blip r:embed="rId8"/>
          <a:stretch>
            <a:fillRect/>
          </a:stretch>
        </p:blipFill>
        <p:spPr>
          <a:xfrm>
            <a:off x="4843675" y="2258595"/>
            <a:ext cx="3705733" cy="27808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U4MWZmOTY2ZjI5NWJjNjQxMDVlNzc1ZDk0ZWJiOT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PPP">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f0xibp1n">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PPP</Template>
  <TotalTime>442</TotalTime>
  <Words>663</Words>
  <Application>Microsoft Office PowerPoint</Application>
  <PresentationFormat>全屏显示(16:9)</PresentationFormat>
  <Paragraphs>116</Paragraphs>
  <Slides>9</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vt:i4>
      </vt:variant>
    </vt:vector>
  </HeadingPairs>
  <TitlesOfParts>
    <vt:vector size="20" baseType="lpstr">
      <vt:lpstr>Menlo</vt:lpstr>
      <vt:lpstr>宋体</vt:lpstr>
      <vt:lpstr>Microsoft YaHei</vt:lpstr>
      <vt:lpstr>Arial</vt:lpstr>
      <vt:lpstr>Calibri</vt:lpstr>
      <vt:lpstr>Cambria Math</vt:lpstr>
      <vt:lpstr>Helvetica</vt:lpstr>
      <vt:lpstr>Times New Roman</vt:lpstr>
      <vt:lpstr>Wingdings</vt:lpstr>
      <vt:lpstr>PPP</vt:lpstr>
      <vt:lpstr>Visio</vt:lpstr>
      <vt:lpstr>MATLAB 基础实验手册</vt:lpstr>
      <vt:lpstr>8. 1 实验</vt:lpstr>
      <vt:lpstr>8. 2 实验</vt:lpstr>
      <vt:lpstr>8. 3 实验</vt:lpstr>
      <vt:lpstr>8. 4 实验</vt:lpstr>
      <vt:lpstr>8. 5 实验</vt:lpstr>
      <vt:lpstr>8. 6 实验</vt:lpstr>
      <vt:lpstr>8. 7 实验</vt:lpstr>
      <vt:lpstr>8. 8 实验</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23---Big Data</dc:title>
  <dc:creator>shaomin</dc:creator>
  <cp:lastModifiedBy>Windows 用户</cp:lastModifiedBy>
  <cp:revision>974</cp:revision>
  <cp:lastPrinted>2020-10-12T18:10:00Z</cp:lastPrinted>
  <dcterms:created xsi:type="dcterms:W3CDTF">2014-03-23T18:36:00Z</dcterms:created>
  <dcterms:modified xsi:type="dcterms:W3CDTF">2025-11-11T03:21:25Z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AA579E0F7B924AEEB72E362D81549454</vt:lpwstr>
  </property>
</Properties>
</file>